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DM Sans Bold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43" y="10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63" y="2510"/>
            <a:ext cx="18279075" cy="10281980"/>
            <a:chOff x="0" y="0"/>
            <a:chExt cx="2533492" cy="14250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3492" cy="1425089"/>
            </a:xfrm>
            <a:custGeom>
              <a:avLst/>
              <a:gdLst/>
              <a:ahLst/>
              <a:cxnLst/>
              <a:rect l="l" t="t" r="r" b="b"/>
              <a:pathLst>
                <a:path w="2533492" h="1425089">
                  <a:moveTo>
                    <a:pt x="0" y="0"/>
                  </a:moveTo>
                  <a:lnTo>
                    <a:pt x="2533492" y="0"/>
                  </a:lnTo>
                  <a:lnTo>
                    <a:pt x="2533492" y="1425089"/>
                  </a:lnTo>
                  <a:lnTo>
                    <a:pt x="0" y="1425089"/>
                  </a:lnTo>
                  <a:close/>
                </a:path>
              </a:pathLst>
            </a:custGeom>
            <a:solidFill>
              <a:srgbClr val="2B2024">
                <a:alpha val="8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32661" y="8055132"/>
            <a:ext cx="6377929" cy="595155"/>
            <a:chOff x="0" y="0"/>
            <a:chExt cx="8503905" cy="7935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3766" cy="757051"/>
            </a:xfrm>
            <a:custGeom>
              <a:avLst/>
              <a:gdLst/>
              <a:ahLst/>
              <a:cxnLst/>
              <a:rect l="l" t="t" r="r" b="b"/>
              <a:pathLst>
                <a:path w="1343766" h="757051">
                  <a:moveTo>
                    <a:pt x="0" y="0"/>
                  </a:moveTo>
                  <a:lnTo>
                    <a:pt x="1343766" y="0"/>
                  </a:lnTo>
                  <a:lnTo>
                    <a:pt x="1343766" y="757051"/>
                  </a:lnTo>
                  <a:lnTo>
                    <a:pt x="0" y="757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166354" y="0"/>
              <a:ext cx="853016" cy="757051"/>
            </a:xfrm>
            <a:custGeom>
              <a:avLst/>
              <a:gdLst/>
              <a:ahLst/>
              <a:cxnLst/>
              <a:rect l="l" t="t" r="r" b="b"/>
              <a:pathLst>
                <a:path w="853016" h="757051">
                  <a:moveTo>
                    <a:pt x="0" y="0"/>
                  </a:moveTo>
                  <a:lnTo>
                    <a:pt x="853016" y="0"/>
                  </a:lnTo>
                  <a:lnTo>
                    <a:pt x="853016" y="757051"/>
                  </a:lnTo>
                  <a:lnTo>
                    <a:pt x="0" y="757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841957" y="0"/>
              <a:ext cx="2025556" cy="757051"/>
            </a:xfrm>
            <a:custGeom>
              <a:avLst/>
              <a:gdLst/>
              <a:ahLst/>
              <a:cxnLst/>
              <a:rect l="l" t="t" r="r" b="b"/>
              <a:pathLst>
                <a:path w="2025556" h="757051">
                  <a:moveTo>
                    <a:pt x="0" y="0"/>
                  </a:moveTo>
                  <a:lnTo>
                    <a:pt x="2025556" y="0"/>
                  </a:lnTo>
                  <a:lnTo>
                    <a:pt x="2025556" y="757051"/>
                  </a:lnTo>
                  <a:lnTo>
                    <a:pt x="0" y="757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4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6690101" y="0"/>
              <a:ext cx="1813804" cy="793539"/>
            </a:xfrm>
            <a:custGeom>
              <a:avLst/>
              <a:gdLst/>
              <a:ahLst/>
              <a:cxnLst/>
              <a:rect l="l" t="t" r="r" b="b"/>
              <a:pathLst>
                <a:path w="1813804" h="793539">
                  <a:moveTo>
                    <a:pt x="0" y="0"/>
                  </a:moveTo>
                  <a:lnTo>
                    <a:pt x="1813804" y="0"/>
                  </a:lnTo>
                  <a:lnTo>
                    <a:pt x="1813804" y="793539"/>
                  </a:lnTo>
                  <a:lnTo>
                    <a:pt x="0" y="793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7732954" y="2510"/>
            <a:ext cx="550583" cy="10281980"/>
            <a:chOff x="0" y="0"/>
            <a:chExt cx="169191" cy="31595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9191" cy="3159584"/>
            </a:xfrm>
            <a:custGeom>
              <a:avLst/>
              <a:gdLst/>
              <a:ahLst/>
              <a:cxnLst/>
              <a:rect l="l" t="t" r="r" b="b"/>
              <a:pathLst>
                <a:path w="169191" h="3159584">
                  <a:moveTo>
                    <a:pt x="0" y="0"/>
                  </a:moveTo>
                  <a:lnTo>
                    <a:pt x="169191" y="0"/>
                  </a:lnTo>
                  <a:lnTo>
                    <a:pt x="169191" y="3159584"/>
                  </a:lnTo>
                  <a:lnTo>
                    <a:pt x="0" y="3159584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9484157" y="6420929"/>
            <a:ext cx="4147785" cy="2229357"/>
          </a:xfrm>
          <a:custGeom>
            <a:avLst/>
            <a:gdLst/>
            <a:ahLst/>
            <a:cxnLst/>
            <a:rect l="l" t="t" r="r" b="b"/>
            <a:pathLst>
              <a:path w="4147785" h="2229357">
                <a:moveTo>
                  <a:pt x="0" y="0"/>
                </a:moveTo>
                <a:lnTo>
                  <a:pt x="4147785" y="0"/>
                </a:lnTo>
                <a:lnTo>
                  <a:pt x="4147785" y="2229358"/>
                </a:lnTo>
                <a:lnTo>
                  <a:pt x="0" y="22293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035" t="-14756" b="-144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32661" y="2726020"/>
            <a:ext cx="9153412" cy="302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06"/>
              </a:lnSpc>
              <a:spcBef>
                <a:spcPct val="0"/>
              </a:spcBef>
            </a:pPr>
            <a:r>
              <a:rPr lang="en-US" sz="8719">
                <a:solidFill>
                  <a:srgbClr val="FFFFFF"/>
                </a:solidFill>
                <a:latin typeface="DM Sans Bold"/>
              </a:rPr>
              <a:t>Saudi Arabia Used Cars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86073" y="2987433"/>
            <a:ext cx="6639977" cy="131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1"/>
              </a:lnSpc>
            </a:pPr>
            <a:r>
              <a:rPr lang="en-US" sz="2247">
                <a:solidFill>
                  <a:srgbClr val="FFFFFF"/>
                </a:solidFill>
                <a:latin typeface="DM Sans"/>
              </a:rPr>
              <a:t>Hesti Solikah</a:t>
            </a:r>
          </a:p>
          <a:p>
            <a:pPr>
              <a:lnSpc>
                <a:spcPts val="3551"/>
              </a:lnSpc>
            </a:pPr>
            <a:r>
              <a:rPr lang="en-US" sz="2247">
                <a:solidFill>
                  <a:srgbClr val="FFFFFF"/>
                </a:solidFill>
                <a:latin typeface="DM Sans"/>
              </a:rPr>
              <a:t>Purwadhika DIgital Technology School</a:t>
            </a:r>
          </a:p>
          <a:p>
            <a:pPr>
              <a:lnSpc>
                <a:spcPts val="3551"/>
              </a:lnSpc>
            </a:pPr>
            <a:r>
              <a:rPr lang="en-US" sz="2247">
                <a:solidFill>
                  <a:srgbClr val="FFFFFF"/>
                </a:solidFill>
                <a:latin typeface="DM Sans"/>
              </a:rPr>
              <a:t>Data Science and Machine Learning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838527" y="6420929"/>
            <a:ext cx="4445010" cy="2229357"/>
          </a:xfrm>
          <a:custGeom>
            <a:avLst/>
            <a:gdLst/>
            <a:ahLst/>
            <a:cxnLst/>
            <a:rect l="l" t="t" r="r" b="b"/>
            <a:pathLst>
              <a:path w="4445010" h="2229357">
                <a:moveTo>
                  <a:pt x="0" y="0"/>
                </a:moveTo>
                <a:lnTo>
                  <a:pt x="4445010" y="0"/>
                </a:lnTo>
                <a:lnTo>
                  <a:pt x="4445010" y="2229358"/>
                </a:lnTo>
                <a:lnTo>
                  <a:pt x="0" y="22293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610" t="-18759" b="-5449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664652" y="1030708"/>
            <a:ext cx="8590688" cy="8225584"/>
          </a:xfrm>
          <a:custGeom>
            <a:avLst/>
            <a:gdLst/>
            <a:ahLst/>
            <a:cxnLst/>
            <a:rect l="l" t="t" r="r" b="b"/>
            <a:pathLst>
              <a:path w="8590688" h="8225584">
                <a:moveTo>
                  <a:pt x="8590687" y="0"/>
                </a:moveTo>
                <a:lnTo>
                  <a:pt x="0" y="0"/>
                </a:lnTo>
                <a:lnTo>
                  <a:pt x="0" y="8225584"/>
                </a:lnTo>
                <a:lnTo>
                  <a:pt x="8590687" y="8225584"/>
                </a:lnTo>
                <a:lnTo>
                  <a:pt x="8590687" y="0"/>
                </a:lnTo>
                <a:close/>
              </a:path>
            </a:pathLst>
          </a:custGeom>
          <a:blipFill>
            <a:blip r:embed="rId2"/>
            <a:stretch>
              <a:fillRect t="-25232" b="-3142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23001"/>
            <a:ext cx="8378108" cy="7582992"/>
            <a:chOff x="0" y="0"/>
            <a:chExt cx="3057849" cy="27676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7849" cy="2767647"/>
            </a:xfrm>
            <a:custGeom>
              <a:avLst/>
              <a:gdLst/>
              <a:ahLst/>
              <a:cxnLst/>
              <a:rect l="l" t="t" r="r" b="b"/>
              <a:pathLst>
                <a:path w="3057849" h="2767647">
                  <a:moveTo>
                    <a:pt x="0" y="0"/>
                  </a:moveTo>
                  <a:lnTo>
                    <a:pt x="3057849" y="0"/>
                  </a:lnTo>
                  <a:lnTo>
                    <a:pt x="3057849" y="2767647"/>
                  </a:lnTo>
                  <a:lnTo>
                    <a:pt x="0" y="2767647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09583" y="1732178"/>
            <a:ext cx="8016342" cy="6735432"/>
            <a:chOff x="0" y="0"/>
            <a:chExt cx="3021849" cy="25389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1849" cy="2538996"/>
            </a:xfrm>
            <a:custGeom>
              <a:avLst/>
              <a:gdLst/>
              <a:ahLst/>
              <a:cxnLst/>
              <a:rect l="l" t="t" r="r" b="b"/>
              <a:pathLst>
                <a:path w="3021849" h="2538996">
                  <a:moveTo>
                    <a:pt x="0" y="0"/>
                  </a:moveTo>
                  <a:lnTo>
                    <a:pt x="3021849" y="0"/>
                  </a:lnTo>
                  <a:lnTo>
                    <a:pt x="3021849" y="2538996"/>
                  </a:lnTo>
                  <a:lnTo>
                    <a:pt x="0" y="25389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353" y="2006879"/>
            <a:ext cx="7244803" cy="103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4"/>
              </a:lnSpc>
            </a:pPr>
            <a:r>
              <a:rPr lang="en-US" sz="6321">
                <a:solidFill>
                  <a:srgbClr val="000000"/>
                </a:solidFill>
                <a:latin typeface="DM Sans Bold"/>
              </a:rPr>
              <a:t>CATBOOST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5353" y="3063047"/>
            <a:ext cx="6974566" cy="457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847" dirty="0" err="1">
                <a:solidFill>
                  <a:srgbClr val="000000"/>
                </a:solidFill>
                <a:latin typeface="DM Sans"/>
              </a:rPr>
              <a:t>CatBoost</a:t>
            </a:r>
            <a:r>
              <a:rPr lang="en-US" sz="2847" dirty="0">
                <a:solidFill>
                  <a:srgbClr val="000000"/>
                </a:solidFill>
                <a:latin typeface="DM Sans"/>
              </a:rPr>
              <a:t> is a popular open-source library for machine learning. It is a framework developed by Yandex that is used to build efficient and accurate machine learning models. </a:t>
            </a:r>
            <a:r>
              <a:rPr lang="en-US" sz="2847" dirty="0" err="1">
                <a:solidFill>
                  <a:srgbClr val="000000"/>
                </a:solidFill>
                <a:latin typeface="DM Sans"/>
              </a:rPr>
              <a:t>CatBoost</a:t>
            </a:r>
            <a:r>
              <a:rPr lang="en-US" sz="2847" dirty="0">
                <a:solidFill>
                  <a:srgbClr val="000000"/>
                </a:solidFill>
                <a:latin typeface="DM Sans"/>
              </a:rPr>
              <a:t> uses a powerful gradient boosting method to improve the accuracy of regression models.</a:t>
            </a:r>
          </a:p>
        </p:txBody>
      </p:sp>
      <p:sp>
        <p:nvSpPr>
          <p:cNvPr id="9" name="Freeform 9"/>
          <p:cNvSpPr/>
          <p:nvPr/>
        </p:nvSpPr>
        <p:spPr>
          <a:xfrm>
            <a:off x="14140215" y="2510"/>
            <a:ext cx="4147785" cy="3040981"/>
          </a:xfrm>
          <a:custGeom>
            <a:avLst/>
            <a:gdLst/>
            <a:ahLst/>
            <a:cxnLst/>
            <a:rect l="l" t="t" r="r" b="b"/>
            <a:pathLst>
              <a:path w="4147785" h="3040981">
                <a:moveTo>
                  <a:pt x="0" y="0"/>
                </a:moveTo>
                <a:lnTo>
                  <a:pt x="4147785" y="0"/>
                </a:lnTo>
                <a:lnTo>
                  <a:pt x="4147785" y="3040981"/>
                </a:lnTo>
                <a:lnTo>
                  <a:pt x="0" y="3040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07" b="-807"/>
            </a:stretch>
          </a:blipFill>
        </p:spPr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76309B-12D8-FAE3-7132-63F62885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808" y="4179982"/>
            <a:ext cx="97536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4202" y="4012482"/>
            <a:ext cx="5243810" cy="5243810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54202" y="4883858"/>
            <a:ext cx="5243810" cy="2639508"/>
          </a:xfrm>
          <a:custGeom>
            <a:avLst/>
            <a:gdLst/>
            <a:ahLst/>
            <a:cxnLst/>
            <a:rect l="l" t="t" r="r" b="b"/>
            <a:pathLst>
              <a:path w="5243810" h="2639508">
                <a:moveTo>
                  <a:pt x="0" y="0"/>
                </a:moveTo>
                <a:lnTo>
                  <a:pt x="5243810" y="0"/>
                </a:lnTo>
                <a:lnTo>
                  <a:pt x="5243810" y="2639508"/>
                </a:lnTo>
                <a:lnTo>
                  <a:pt x="0" y="2639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" t="-33012" r="-214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532866" y="4012482"/>
            <a:ext cx="5243810" cy="5243810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022552" y="4012482"/>
            <a:ext cx="5243810" cy="5243810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532866" y="4883858"/>
            <a:ext cx="5243810" cy="2639508"/>
          </a:xfrm>
          <a:custGeom>
            <a:avLst/>
            <a:gdLst/>
            <a:ahLst/>
            <a:cxnLst/>
            <a:rect l="l" t="t" r="r" b="b"/>
            <a:pathLst>
              <a:path w="5243810" h="2639508">
                <a:moveTo>
                  <a:pt x="0" y="0"/>
                </a:moveTo>
                <a:lnTo>
                  <a:pt x="5243810" y="0"/>
                </a:lnTo>
                <a:lnTo>
                  <a:pt x="5243810" y="2639508"/>
                </a:lnTo>
                <a:lnTo>
                  <a:pt x="0" y="2639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4" t="-33012" r="-21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22552" y="4012482"/>
            <a:ext cx="5243810" cy="3510884"/>
          </a:xfrm>
          <a:custGeom>
            <a:avLst/>
            <a:gdLst/>
            <a:ahLst/>
            <a:cxnLst/>
            <a:rect l="l" t="t" r="r" b="b"/>
            <a:pathLst>
              <a:path w="5243810" h="3510884">
                <a:moveTo>
                  <a:pt x="0" y="0"/>
                </a:moveTo>
                <a:lnTo>
                  <a:pt x="5243809" y="0"/>
                </a:lnTo>
                <a:lnTo>
                  <a:pt x="5243809" y="3510884"/>
                </a:lnTo>
                <a:lnTo>
                  <a:pt x="0" y="3510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3" r="-67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3994879"/>
            <a:ext cx="10757501" cy="2639508"/>
          </a:xfrm>
          <a:custGeom>
            <a:avLst/>
            <a:gdLst/>
            <a:ahLst/>
            <a:cxnLst/>
            <a:rect l="l" t="t" r="r" b="b"/>
            <a:pathLst>
              <a:path w="10757501" h="2639508">
                <a:moveTo>
                  <a:pt x="0" y="0"/>
                </a:moveTo>
                <a:lnTo>
                  <a:pt x="10757501" y="0"/>
                </a:lnTo>
                <a:lnTo>
                  <a:pt x="10757501" y="2639508"/>
                </a:lnTo>
                <a:lnTo>
                  <a:pt x="0" y="2639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109" t="-300534" r="-180931" b="-28501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82316" y="451553"/>
            <a:ext cx="12954832" cy="221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  <a:spcBef>
                <a:spcPct val="0"/>
              </a:spcBef>
            </a:pPr>
            <a:r>
              <a:rPr lang="en-US" sz="6321">
                <a:solidFill>
                  <a:srgbClr val="FAFAFA"/>
                </a:solidFill>
                <a:latin typeface="DM Sans Bold"/>
              </a:rPr>
              <a:t>PREDICT TO TEST SET USING BENCMARK MODEL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83540" y="6631861"/>
            <a:ext cx="11969740" cy="3173864"/>
            <a:chOff x="0" y="0"/>
            <a:chExt cx="4367381" cy="11580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67381" cy="1158043"/>
            </a:xfrm>
            <a:custGeom>
              <a:avLst/>
              <a:gdLst/>
              <a:ahLst/>
              <a:cxnLst/>
              <a:rect l="l" t="t" r="r" b="b"/>
              <a:pathLst>
                <a:path w="4367381" h="1158043">
                  <a:moveTo>
                    <a:pt x="0" y="0"/>
                  </a:moveTo>
                  <a:lnTo>
                    <a:pt x="4367381" y="0"/>
                  </a:lnTo>
                  <a:lnTo>
                    <a:pt x="4367381" y="1158043"/>
                  </a:lnTo>
                  <a:lnTo>
                    <a:pt x="0" y="11580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2043714" y="7070764"/>
            <a:ext cx="7883037" cy="233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010C2E"/>
                </a:solidFill>
                <a:latin typeface="DM Sans"/>
              </a:rPr>
              <a:t>The Cat Boost model provides good prediction results (seen from the low MAE, MAPE, and RMSLE)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010C2E"/>
                </a:solidFill>
                <a:latin typeface="DM Sans"/>
              </a:rPr>
              <a:t> on both train and test data.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2661" y="1991692"/>
            <a:ext cx="8111339" cy="7264600"/>
            <a:chOff x="0" y="0"/>
            <a:chExt cx="2492561" cy="2232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2561" cy="2232363"/>
            </a:xfrm>
            <a:custGeom>
              <a:avLst/>
              <a:gdLst/>
              <a:ahLst/>
              <a:cxnLst/>
              <a:rect l="l" t="t" r="r" b="b"/>
              <a:pathLst>
                <a:path w="2492561" h="2232363">
                  <a:moveTo>
                    <a:pt x="0" y="0"/>
                  </a:moveTo>
                  <a:lnTo>
                    <a:pt x="2492561" y="0"/>
                  </a:lnTo>
                  <a:lnTo>
                    <a:pt x="2492561" y="2232363"/>
                  </a:lnTo>
                  <a:lnTo>
                    <a:pt x="0" y="2232363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32661" y="1030708"/>
            <a:ext cx="7716256" cy="7811755"/>
          </a:xfrm>
          <a:custGeom>
            <a:avLst/>
            <a:gdLst/>
            <a:ahLst/>
            <a:cxnLst/>
            <a:rect l="l" t="t" r="r" b="b"/>
            <a:pathLst>
              <a:path w="7716256" h="7811755">
                <a:moveTo>
                  <a:pt x="0" y="0"/>
                </a:moveTo>
                <a:lnTo>
                  <a:pt x="7716256" y="0"/>
                </a:lnTo>
                <a:lnTo>
                  <a:pt x="7716256" y="7811755"/>
                </a:lnTo>
                <a:lnTo>
                  <a:pt x="0" y="7811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059" b="-2405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6699698"/>
            <a:ext cx="4147785" cy="3040981"/>
          </a:xfrm>
          <a:custGeom>
            <a:avLst/>
            <a:gdLst/>
            <a:ahLst/>
            <a:cxnLst/>
            <a:rect l="l" t="t" r="r" b="b"/>
            <a:pathLst>
              <a:path w="4147785" h="3040981">
                <a:moveTo>
                  <a:pt x="0" y="0"/>
                </a:moveTo>
                <a:lnTo>
                  <a:pt x="4147785" y="0"/>
                </a:lnTo>
                <a:lnTo>
                  <a:pt x="4147785" y="3040981"/>
                </a:lnTo>
                <a:lnTo>
                  <a:pt x="0" y="3040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02" r="-11002" b="-105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38984" y="6689672"/>
            <a:ext cx="6522753" cy="1351478"/>
          </a:xfrm>
          <a:custGeom>
            <a:avLst/>
            <a:gdLst/>
            <a:ahLst/>
            <a:cxnLst/>
            <a:rect l="l" t="t" r="r" b="b"/>
            <a:pathLst>
              <a:path w="6522753" h="1351478">
                <a:moveTo>
                  <a:pt x="0" y="0"/>
                </a:moveTo>
                <a:lnTo>
                  <a:pt x="6522753" y="0"/>
                </a:lnTo>
                <a:lnTo>
                  <a:pt x="6522753" y="1351478"/>
                </a:lnTo>
                <a:lnTo>
                  <a:pt x="0" y="1351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578" t="-374030" r="-229636" b="-47403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9037" y="781797"/>
            <a:ext cx="8828963" cy="160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7"/>
              </a:lnSpc>
            </a:pPr>
            <a:r>
              <a:rPr lang="en-US" sz="5021">
                <a:solidFill>
                  <a:srgbClr val="000000"/>
                </a:solidFill>
                <a:latin typeface="DM Sans Bold"/>
              </a:rPr>
              <a:t>HYPERPARAMETER TUNING </a:t>
            </a:r>
          </a:p>
          <a:p>
            <a:pPr>
              <a:lnSpc>
                <a:spcPts val="6327"/>
              </a:lnSpc>
            </a:pPr>
            <a:r>
              <a:rPr lang="en-US" sz="5021">
                <a:solidFill>
                  <a:srgbClr val="000000"/>
                </a:solidFill>
                <a:latin typeface="DM Sans Bold"/>
              </a:rPr>
              <a:t>(GRID SEARCH)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59037" y="2601180"/>
            <a:ext cx="8828963" cy="246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7"/>
              </a:lnSpc>
            </a:pPr>
            <a:r>
              <a:rPr lang="en-US" sz="2447" dirty="0">
                <a:solidFill>
                  <a:srgbClr val="000000"/>
                </a:solidFill>
                <a:latin typeface="DM Sans"/>
              </a:rPr>
              <a:t>With the best parameter results using grid search:</a:t>
            </a:r>
          </a:p>
          <a:p>
            <a:pPr>
              <a:lnSpc>
                <a:spcPts val="3867"/>
              </a:lnSpc>
            </a:pPr>
            <a:r>
              <a:rPr lang="en-US" sz="2447" dirty="0">
                <a:solidFill>
                  <a:srgbClr val="000000"/>
                </a:solidFill>
                <a:latin typeface="DM Sans"/>
              </a:rPr>
              <a:t>'{'</a:t>
            </a:r>
            <a:r>
              <a:rPr lang="en-US" sz="2447" dirty="0" err="1">
                <a:solidFill>
                  <a:srgbClr val="000000"/>
                </a:solidFill>
                <a:latin typeface="DM Sans"/>
              </a:rPr>
              <a:t>model__depth</a:t>
            </a:r>
            <a:r>
              <a:rPr lang="en-US" sz="2447" dirty="0">
                <a:solidFill>
                  <a:srgbClr val="000000"/>
                </a:solidFill>
                <a:latin typeface="DM Sans"/>
              </a:rPr>
              <a:t>': 9</a:t>
            </a:r>
          </a:p>
          <a:p>
            <a:pPr>
              <a:lnSpc>
                <a:spcPts val="3867"/>
              </a:lnSpc>
            </a:pPr>
            <a:r>
              <a:rPr lang="en-US" sz="2447" dirty="0">
                <a:solidFill>
                  <a:srgbClr val="000000"/>
                </a:solidFill>
                <a:latin typeface="DM Sans"/>
              </a:rPr>
              <a:t>'</a:t>
            </a:r>
            <a:r>
              <a:rPr lang="en-US" sz="2447" dirty="0" err="1">
                <a:solidFill>
                  <a:srgbClr val="000000"/>
                </a:solidFill>
                <a:latin typeface="DM Sans"/>
              </a:rPr>
              <a:t>model__iterations</a:t>
            </a:r>
            <a:r>
              <a:rPr lang="en-US" sz="2447" dirty="0">
                <a:solidFill>
                  <a:srgbClr val="000000"/>
                </a:solidFill>
                <a:latin typeface="DM Sans"/>
              </a:rPr>
              <a:t>': 275</a:t>
            </a:r>
          </a:p>
          <a:p>
            <a:pPr>
              <a:lnSpc>
                <a:spcPts val="3867"/>
              </a:lnSpc>
            </a:pPr>
            <a:r>
              <a:rPr lang="en-US" sz="2447" dirty="0">
                <a:solidFill>
                  <a:srgbClr val="000000"/>
                </a:solidFill>
                <a:latin typeface="DM Sans"/>
              </a:rPr>
              <a:t> 'model__l2_leaf_reg': 4</a:t>
            </a:r>
          </a:p>
          <a:p>
            <a:pPr>
              <a:lnSpc>
                <a:spcPts val="3867"/>
              </a:lnSpc>
            </a:pPr>
            <a:r>
              <a:rPr lang="en-US" sz="2447" dirty="0">
                <a:solidFill>
                  <a:srgbClr val="000000"/>
                </a:solidFill>
                <a:latin typeface="DM Sans"/>
              </a:rPr>
              <a:t> 'model__</a:t>
            </a:r>
            <a:r>
              <a:rPr lang="en-US" sz="2447" dirty="0" err="1">
                <a:solidFill>
                  <a:srgbClr val="000000"/>
                </a:solidFill>
                <a:latin typeface="DM Sans"/>
              </a:rPr>
              <a:t>learning_rate</a:t>
            </a:r>
            <a:r>
              <a:rPr lang="en-US" sz="2447" dirty="0">
                <a:solidFill>
                  <a:srgbClr val="000000"/>
                </a:solidFill>
                <a:latin typeface="DM Sans"/>
              </a:rPr>
              <a:t>': 0.1}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59037" y="5829300"/>
            <a:ext cx="6804868" cy="57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0"/>
              </a:lnSpc>
              <a:spcBef>
                <a:spcPct val="0"/>
              </a:spcBef>
            </a:pPr>
            <a:r>
              <a:rPr lang="en-US" sz="3371" dirty="0">
                <a:solidFill>
                  <a:srgbClr val="000000"/>
                </a:solidFill>
                <a:latin typeface="DM Sans Bold"/>
              </a:rPr>
              <a:t>Performance Comparison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81494" y="2006798"/>
            <a:ext cx="10318393" cy="8280202"/>
            <a:chOff x="0" y="0"/>
            <a:chExt cx="2878680" cy="23100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78680" cy="2310055"/>
            </a:xfrm>
            <a:custGeom>
              <a:avLst/>
              <a:gdLst/>
              <a:ahLst/>
              <a:cxnLst/>
              <a:rect l="l" t="t" r="r" b="b"/>
              <a:pathLst>
                <a:path w="2878680" h="2310055">
                  <a:moveTo>
                    <a:pt x="0" y="0"/>
                  </a:moveTo>
                  <a:lnTo>
                    <a:pt x="2878680" y="0"/>
                  </a:lnTo>
                  <a:lnTo>
                    <a:pt x="2878680" y="2310055"/>
                  </a:lnTo>
                  <a:lnTo>
                    <a:pt x="0" y="231005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781494" y="2006798"/>
            <a:ext cx="10318393" cy="546265"/>
            <a:chOff x="0" y="0"/>
            <a:chExt cx="2878680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78680" cy="152400"/>
            </a:xfrm>
            <a:custGeom>
              <a:avLst/>
              <a:gdLst/>
              <a:ahLst/>
              <a:cxnLst/>
              <a:rect l="l" t="t" r="r" b="b"/>
              <a:pathLst>
                <a:path w="2878680" h="152400">
                  <a:moveTo>
                    <a:pt x="0" y="0"/>
                  </a:moveTo>
                  <a:lnTo>
                    <a:pt x="2878680" y="0"/>
                  </a:lnTo>
                  <a:lnTo>
                    <a:pt x="287868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64383" y="3056717"/>
            <a:ext cx="7883360" cy="6199575"/>
            <a:chOff x="0" y="0"/>
            <a:chExt cx="2878680" cy="22638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8680" cy="2263831"/>
            </a:xfrm>
            <a:custGeom>
              <a:avLst/>
              <a:gdLst/>
              <a:ahLst/>
              <a:cxnLst/>
              <a:rect l="l" t="t" r="r" b="b"/>
              <a:pathLst>
                <a:path w="2878680" h="2263831">
                  <a:moveTo>
                    <a:pt x="0" y="0"/>
                  </a:moveTo>
                  <a:lnTo>
                    <a:pt x="2878680" y="0"/>
                  </a:lnTo>
                  <a:lnTo>
                    <a:pt x="2878680" y="2263831"/>
                  </a:lnTo>
                  <a:lnTo>
                    <a:pt x="0" y="22638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306734" y="3931977"/>
            <a:ext cx="6522167" cy="3172292"/>
          </a:xfrm>
          <a:custGeom>
            <a:avLst/>
            <a:gdLst/>
            <a:ahLst/>
            <a:cxnLst/>
            <a:rect l="l" t="t" r="r" b="b"/>
            <a:pathLst>
              <a:path w="6522167" h="3172292">
                <a:moveTo>
                  <a:pt x="0" y="0"/>
                </a:moveTo>
                <a:lnTo>
                  <a:pt x="6522167" y="0"/>
                </a:lnTo>
                <a:lnTo>
                  <a:pt x="6522167" y="3172292"/>
                </a:lnTo>
                <a:lnTo>
                  <a:pt x="0" y="3172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926" t="-62798" b="-4525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564383" y="3056717"/>
            <a:ext cx="7883360" cy="417352"/>
            <a:chOff x="0" y="0"/>
            <a:chExt cx="2878680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78680" cy="152400"/>
            </a:xfrm>
            <a:custGeom>
              <a:avLst/>
              <a:gdLst/>
              <a:ahLst/>
              <a:cxnLst/>
              <a:rect l="l" t="t" r="r" b="b"/>
              <a:pathLst>
                <a:path w="2878680" h="152400">
                  <a:moveTo>
                    <a:pt x="0" y="0"/>
                  </a:moveTo>
                  <a:lnTo>
                    <a:pt x="2878680" y="0"/>
                  </a:lnTo>
                  <a:lnTo>
                    <a:pt x="287868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8928699" y="2006798"/>
            <a:ext cx="9211119" cy="8280202"/>
          </a:xfrm>
          <a:custGeom>
            <a:avLst/>
            <a:gdLst/>
            <a:ahLst/>
            <a:cxnLst/>
            <a:rect l="l" t="t" r="r" b="b"/>
            <a:pathLst>
              <a:path w="9211119" h="8280202">
                <a:moveTo>
                  <a:pt x="0" y="0"/>
                </a:moveTo>
                <a:lnTo>
                  <a:pt x="9211118" y="0"/>
                </a:lnTo>
                <a:lnTo>
                  <a:pt x="9211118" y="8280202"/>
                </a:lnTo>
                <a:lnTo>
                  <a:pt x="0" y="8280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251" t="-63625" r="-173854" b="-2353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90954" y="2535452"/>
            <a:ext cx="8345946" cy="6185952"/>
          </a:xfrm>
          <a:custGeom>
            <a:avLst/>
            <a:gdLst/>
            <a:ahLst/>
            <a:cxnLst/>
            <a:rect l="l" t="t" r="r" b="b"/>
            <a:pathLst>
              <a:path w="8345946" h="6185952">
                <a:moveTo>
                  <a:pt x="0" y="0"/>
                </a:moveTo>
                <a:lnTo>
                  <a:pt x="8345946" y="0"/>
                </a:lnTo>
                <a:lnTo>
                  <a:pt x="8345946" y="6185952"/>
                </a:lnTo>
                <a:lnTo>
                  <a:pt x="0" y="6185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48110" y="462401"/>
            <a:ext cx="10561178" cy="105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0"/>
              </a:lnSpc>
              <a:spcBef>
                <a:spcPct val="0"/>
              </a:spcBef>
            </a:pPr>
            <a:r>
              <a:rPr lang="en-US" sz="6121">
                <a:solidFill>
                  <a:srgbClr val="FAFAFA"/>
                </a:solidFill>
                <a:latin typeface="DM Sans Bold"/>
              </a:rPr>
              <a:t>MODEL LIMITATION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70863" y="8014929"/>
            <a:ext cx="5793908" cy="87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</a:pPr>
            <a:r>
              <a:rPr lang="en-US" sz="2247">
                <a:solidFill>
                  <a:srgbClr val="000000">
                    <a:alpha val="80000"/>
                  </a:srgbClr>
                </a:solidFill>
                <a:latin typeface="DM Sans"/>
              </a:rPr>
              <a:t>Sport car racing series, was also among the winners in a clutch of victories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2707" y="8829939"/>
            <a:ext cx="8082439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Model performance in predicting car prices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DM Sans"/>
              </a:rPr>
              <a:t>in each price range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2661" y="1991692"/>
            <a:ext cx="6499396" cy="7264600"/>
            <a:chOff x="0" y="0"/>
            <a:chExt cx="1997221" cy="2232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7221" cy="2232363"/>
            </a:xfrm>
            <a:custGeom>
              <a:avLst/>
              <a:gdLst/>
              <a:ahLst/>
              <a:cxnLst/>
              <a:rect l="l" t="t" r="r" b="b"/>
              <a:pathLst>
                <a:path w="1997221" h="2232363">
                  <a:moveTo>
                    <a:pt x="0" y="0"/>
                  </a:moveTo>
                  <a:lnTo>
                    <a:pt x="1997221" y="0"/>
                  </a:lnTo>
                  <a:lnTo>
                    <a:pt x="1997221" y="2232363"/>
                  </a:lnTo>
                  <a:lnTo>
                    <a:pt x="0" y="2232363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32661" y="1030708"/>
            <a:ext cx="5845251" cy="7811755"/>
          </a:xfrm>
          <a:custGeom>
            <a:avLst/>
            <a:gdLst/>
            <a:ahLst/>
            <a:cxnLst/>
            <a:rect l="l" t="t" r="r" b="b"/>
            <a:pathLst>
              <a:path w="5845251" h="7811755">
                <a:moveTo>
                  <a:pt x="0" y="0"/>
                </a:moveTo>
                <a:lnTo>
                  <a:pt x="5845251" y="0"/>
                </a:lnTo>
                <a:lnTo>
                  <a:pt x="5845251" y="7811755"/>
                </a:lnTo>
                <a:lnTo>
                  <a:pt x="0" y="7811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059" r="-32008" b="-2405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6699698"/>
            <a:ext cx="4147785" cy="3040981"/>
          </a:xfrm>
          <a:custGeom>
            <a:avLst/>
            <a:gdLst/>
            <a:ahLst/>
            <a:cxnLst/>
            <a:rect l="l" t="t" r="r" b="b"/>
            <a:pathLst>
              <a:path w="4147785" h="3040981">
                <a:moveTo>
                  <a:pt x="0" y="0"/>
                </a:moveTo>
                <a:lnTo>
                  <a:pt x="4147785" y="0"/>
                </a:lnTo>
                <a:lnTo>
                  <a:pt x="4147785" y="3040981"/>
                </a:lnTo>
                <a:lnTo>
                  <a:pt x="0" y="3040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02" r="-11002" b="-105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85792" y="2742773"/>
            <a:ext cx="15102208" cy="7544227"/>
          </a:xfrm>
          <a:custGeom>
            <a:avLst/>
            <a:gdLst/>
            <a:ahLst/>
            <a:cxnLst/>
            <a:rect l="l" t="t" r="r" b="b"/>
            <a:pathLst>
              <a:path w="15102208" h="7544227">
                <a:moveTo>
                  <a:pt x="0" y="0"/>
                </a:moveTo>
                <a:lnTo>
                  <a:pt x="15102208" y="0"/>
                </a:lnTo>
                <a:lnTo>
                  <a:pt x="15102208" y="7544227"/>
                </a:lnTo>
                <a:lnTo>
                  <a:pt x="0" y="7544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0" b="-69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520894" y="605091"/>
            <a:ext cx="8007575" cy="813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24"/>
              </a:lnSpc>
            </a:pPr>
            <a:r>
              <a:rPr lang="en-US" sz="5098">
                <a:solidFill>
                  <a:srgbClr val="000000"/>
                </a:solidFill>
                <a:latin typeface="DM Sans Bold"/>
              </a:rPr>
              <a:t>FEATURE IMPORTANCES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32057" y="1528142"/>
            <a:ext cx="10622593" cy="877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DM Sans"/>
              </a:rPr>
              <a:t>The higher the feature importance value, the more important the feature is in influencing the prediction of the target variable in the model.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2661" y="1991692"/>
            <a:ext cx="8111339" cy="7264600"/>
            <a:chOff x="0" y="0"/>
            <a:chExt cx="2492561" cy="2232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2561" cy="2232363"/>
            </a:xfrm>
            <a:custGeom>
              <a:avLst/>
              <a:gdLst/>
              <a:ahLst/>
              <a:cxnLst/>
              <a:rect l="l" t="t" r="r" b="b"/>
              <a:pathLst>
                <a:path w="2492561" h="2232363">
                  <a:moveTo>
                    <a:pt x="0" y="0"/>
                  </a:moveTo>
                  <a:lnTo>
                    <a:pt x="2492561" y="0"/>
                  </a:lnTo>
                  <a:lnTo>
                    <a:pt x="2492561" y="2232363"/>
                  </a:lnTo>
                  <a:lnTo>
                    <a:pt x="0" y="2232363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32661" y="1030708"/>
            <a:ext cx="7716256" cy="7811755"/>
          </a:xfrm>
          <a:custGeom>
            <a:avLst/>
            <a:gdLst/>
            <a:ahLst/>
            <a:cxnLst/>
            <a:rect l="l" t="t" r="r" b="b"/>
            <a:pathLst>
              <a:path w="7716256" h="7811755">
                <a:moveTo>
                  <a:pt x="0" y="0"/>
                </a:moveTo>
                <a:lnTo>
                  <a:pt x="7716256" y="0"/>
                </a:lnTo>
                <a:lnTo>
                  <a:pt x="7716256" y="7811755"/>
                </a:lnTo>
                <a:lnTo>
                  <a:pt x="0" y="7811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059" b="-2405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882396" y="700666"/>
            <a:ext cx="5971463" cy="99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65"/>
              </a:lnSpc>
            </a:pPr>
            <a:r>
              <a:rPr lang="en-US" sz="6321">
                <a:solidFill>
                  <a:srgbClr val="000000"/>
                </a:solidFill>
                <a:latin typeface="DM Sans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53504" y="2066119"/>
            <a:ext cx="8216570" cy="598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193" lvl="1" indent="-318596">
              <a:lnSpc>
                <a:spcPts val="4663"/>
              </a:lnSpc>
              <a:buFont typeface="Arial"/>
              <a:buChar char="•"/>
            </a:pPr>
            <a:r>
              <a:rPr lang="en-US" sz="2951" dirty="0">
                <a:solidFill>
                  <a:srgbClr val="000000">
                    <a:alpha val="78824"/>
                  </a:srgbClr>
                </a:solidFill>
                <a:latin typeface="DM Sans"/>
              </a:rPr>
              <a:t>The evaluation metric obtained in the model before hyperparameter tuning has a better result of MAPE 17.73%, dan MAE </a:t>
            </a:r>
            <a:r>
              <a:rPr lang="en-US" sz="2951" dirty="0" err="1">
                <a:solidFill>
                  <a:srgbClr val="000000">
                    <a:alpha val="78824"/>
                  </a:srgbClr>
                </a:solidFill>
                <a:latin typeface="DM Sans"/>
              </a:rPr>
              <a:t>sebesar</a:t>
            </a:r>
            <a:r>
              <a:rPr lang="en-US" sz="2951" dirty="0">
                <a:solidFill>
                  <a:srgbClr val="000000">
                    <a:alpha val="78824"/>
                  </a:srgbClr>
                </a:solidFill>
                <a:latin typeface="DM Sans"/>
              </a:rPr>
              <a:t> 13543 SAR.</a:t>
            </a:r>
          </a:p>
          <a:p>
            <a:pPr marL="637193" lvl="1" indent="-318596">
              <a:lnSpc>
                <a:spcPts val="4663"/>
              </a:lnSpc>
              <a:buFont typeface="Arial"/>
              <a:buChar char="•"/>
            </a:pPr>
            <a:r>
              <a:rPr lang="en-US" sz="2951" dirty="0">
                <a:solidFill>
                  <a:srgbClr val="000000">
                    <a:alpha val="78824"/>
                  </a:srgbClr>
                </a:solidFill>
                <a:latin typeface="DM Sans"/>
              </a:rPr>
              <a:t>The most influential features in this model are Engine Size, Year.</a:t>
            </a:r>
          </a:p>
          <a:p>
            <a:pPr marL="637193" lvl="1" indent="-318596">
              <a:lnSpc>
                <a:spcPts val="4663"/>
              </a:lnSpc>
              <a:buFont typeface="Arial"/>
              <a:buChar char="•"/>
            </a:pPr>
            <a:r>
              <a:rPr lang="en-US" sz="2951" dirty="0">
                <a:solidFill>
                  <a:srgbClr val="000000">
                    <a:alpha val="78824"/>
                  </a:srgbClr>
                </a:solidFill>
                <a:latin typeface="DM Sans"/>
              </a:rPr>
              <a:t>In the plot results on the price range table there is a limitation, this model is not suitable for cars that have a low price of less than 10000 SAR.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6699698"/>
            <a:ext cx="4147785" cy="3040981"/>
          </a:xfrm>
          <a:custGeom>
            <a:avLst/>
            <a:gdLst/>
            <a:ahLst/>
            <a:cxnLst/>
            <a:rect l="l" t="t" r="r" b="b"/>
            <a:pathLst>
              <a:path w="4147785" h="3040981">
                <a:moveTo>
                  <a:pt x="0" y="0"/>
                </a:moveTo>
                <a:lnTo>
                  <a:pt x="4147785" y="0"/>
                </a:lnTo>
                <a:lnTo>
                  <a:pt x="4147785" y="3040981"/>
                </a:lnTo>
                <a:lnTo>
                  <a:pt x="0" y="3040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02" r="-11002" b="-10558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2661" y="1991692"/>
            <a:ext cx="7411610" cy="6637915"/>
            <a:chOff x="0" y="0"/>
            <a:chExt cx="2492561" cy="2232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2561" cy="2232363"/>
            </a:xfrm>
            <a:custGeom>
              <a:avLst/>
              <a:gdLst/>
              <a:ahLst/>
              <a:cxnLst/>
              <a:rect l="l" t="t" r="r" b="b"/>
              <a:pathLst>
                <a:path w="2492561" h="2232363">
                  <a:moveTo>
                    <a:pt x="0" y="0"/>
                  </a:moveTo>
                  <a:lnTo>
                    <a:pt x="2492561" y="0"/>
                  </a:lnTo>
                  <a:lnTo>
                    <a:pt x="2492561" y="2232363"/>
                  </a:lnTo>
                  <a:lnTo>
                    <a:pt x="0" y="2232363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32661" y="1030708"/>
            <a:ext cx="7101589" cy="7189480"/>
          </a:xfrm>
          <a:custGeom>
            <a:avLst/>
            <a:gdLst/>
            <a:ahLst/>
            <a:cxnLst/>
            <a:rect l="l" t="t" r="r" b="b"/>
            <a:pathLst>
              <a:path w="7101589" h="7189480">
                <a:moveTo>
                  <a:pt x="0" y="0"/>
                </a:moveTo>
                <a:lnTo>
                  <a:pt x="7101588" y="0"/>
                </a:lnTo>
                <a:lnTo>
                  <a:pt x="7101588" y="7189481"/>
                </a:lnTo>
                <a:lnTo>
                  <a:pt x="0" y="7189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059" b="-2405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44271" y="1616652"/>
            <a:ext cx="9821236" cy="7037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557" lvl="1" indent="-313778">
              <a:lnSpc>
                <a:spcPts val="4592"/>
              </a:lnSpc>
              <a:buFont typeface="Arial"/>
              <a:buChar char="•"/>
            </a:pPr>
            <a:r>
              <a:rPr lang="en-US" sz="2906" dirty="0">
                <a:solidFill>
                  <a:srgbClr val="000000"/>
                </a:solidFill>
                <a:latin typeface="DM Sans"/>
              </a:rPr>
              <a:t>In the results of the model prediction in the used car range for prices below 10,000 riyals has a poor MAPE value of 72.78%. This result can be an improvement in the future.</a:t>
            </a:r>
          </a:p>
          <a:p>
            <a:pPr marL="627557" lvl="1" indent="-313778">
              <a:lnSpc>
                <a:spcPts val="4592"/>
              </a:lnSpc>
              <a:buFont typeface="Arial"/>
              <a:buChar char="•"/>
            </a:pPr>
            <a:r>
              <a:rPr lang="en-US" sz="2906" dirty="0">
                <a:solidFill>
                  <a:srgbClr val="000000"/>
                </a:solidFill>
                <a:latin typeface="DM Sans"/>
              </a:rPr>
              <a:t>Can consider using other better metrics</a:t>
            </a:r>
          </a:p>
          <a:p>
            <a:pPr marL="627557" lvl="1" indent="-313778">
              <a:lnSpc>
                <a:spcPts val="4592"/>
              </a:lnSpc>
              <a:buFont typeface="Arial"/>
              <a:buChar char="•"/>
            </a:pPr>
            <a:r>
              <a:rPr lang="en-US" sz="2906" dirty="0">
                <a:solidFill>
                  <a:srgbClr val="000000"/>
                </a:solidFill>
                <a:latin typeface="DM Sans"/>
              </a:rPr>
              <a:t> Conduct A/B trials to test the effectiveness of using the model in predicting used car prices. </a:t>
            </a:r>
          </a:p>
          <a:p>
            <a:pPr marL="627557" lvl="1" indent="-313778">
              <a:lnSpc>
                <a:spcPts val="4592"/>
              </a:lnSpc>
              <a:buFont typeface="Arial"/>
              <a:buChar char="•"/>
            </a:pPr>
            <a:r>
              <a:rPr lang="en-US" sz="2906" dirty="0">
                <a:solidFill>
                  <a:srgbClr val="000000"/>
                </a:solidFill>
                <a:latin typeface="DM Sans"/>
              </a:rPr>
              <a:t>Use more sophisticated algorithms to find the best model in predicting used car prices. </a:t>
            </a:r>
          </a:p>
          <a:p>
            <a:pPr marL="627557" lvl="1" indent="-313778">
              <a:lnSpc>
                <a:spcPts val="4592"/>
              </a:lnSpc>
              <a:buFont typeface="Arial"/>
              <a:buChar char="•"/>
            </a:pPr>
            <a:r>
              <a:rPr lang="en-US" sz="2906" dirty="0">
                <a:solidFill>
                  <a:srgbClr val="000000"/>
                </a:solidFill>
                <a:latin typeface="DM Sans"/>
              </a:rPr>
              <a:t>Adding car data such as car color, review of the car whether it is worth buying, car condition, warranty from the car.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68076" y="482558"/>
            <a:ext cx="8024853" cy="99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65"/>
              </a:lnSpc>
            </a:pPr>
            <a:r>
              <a:rPr lang="en-US" sz="6321">
                <a:solidFill>
                  <a:srgbClr val="000000"/>
                </a:solidFill>
                <a:latin typeface="DM Sans Bold"/>
              </a:rPr>
              <a:t>RECOMMENDATION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6699698"/>
            <a:ext cx="4147785" cy="3040981"/>
          </a:xfrm>
          <a:custGeom>
            <a:avLst/>
            <a:gdLst/>
            <a:ahLst/>
            <a:cxnLst/>
            <a:rect l="l" t="t" r="r" b="b"/>
            <a:pathLst>
              <a:path w="4147785" h="3040981">
                <a:moveTo>
                  <a:pt x="0" y="0"/>
                </a:moveTo>
                <a:lnTo>
                  <a:pt x="4147785" y="0"/>
                </a:lnTo>
                <a:lnTo>
                  <a:pt x="4147785" y="3040981"/>
                </a:lnTo>
                <a:lnTo>
                  <a:pt x="0" y="3040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02" r="-11002" b="-10558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187" r="562" b="693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92241" y="2991961"/>
            <a:ext cx="839801" cy="839801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0054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075645" y="3223525"/>
            <a:ext cx="472992" cy="376674"/>
          </a:xfrm>
          <a:custGeom>
            <a:avLst/>
            <a:gdLst/>
            <a:ahLst/>
            <a:cxnLst/>
            <a:rect l="l" t="t" r="r" b="b"/>
            <a:pathLst>
              <a:path w="472992" h="376674">
                <a:moveTo>
                  <a:pt x="0" y="0"/>
                </a:moveTo>
                <a:lnTo>
                  <a:pt x="472993" y="0"/>
                </a:lnTo>
                <a:lnTo>
                  <a:pt x="472993" y="376674"/>
                </a:lnTo>
                <a:lnTo>
                  <a:pt x="0" y="376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56550" y="2811834"/>
            <a:ext cx="4688770" cy="134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8"/>
              </a:lnSpc>
              <a:spcBef>
                <a:spcPct val="0"/>
              </a:spcBef>
            </a:pPr>
            <a:r>
              <a:rPr lang="en-US" sz="3912">
                <a:solidFill>
                  <a:srgbClr val="FFFFFF"/>
                </a:solidFill>
                <a:latin typeface="DM Sans Bold"/>
              </a:rPr>
              <a:t>1. Business Problem Understanding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92241" y="5357403"/>
            <a:ext cx="839801" cy="839801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0054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075645" y="5588966"/>
            <a:ext cx="472992" cy="376674"/>
          </a:xfrm>
          <a:custGeom>
            <a:avLst/>
            <a:gdLst/>
            <a:ahLst/>
            <a:cxnLst/>
            <a:rect l="l" t="t" r="r" b="b"/>
            <a:pathLst>
              <a:path w="472992" h="376674">
                <a:moveTo>
                  <a:pt x="0" y="0"/>
                </a:moveTo>
                <a:lnTo>
                  <a:pt x="472993" y="0"/>
                </a:lnTo>
                <a:lnTo>
                  <a:pt x="472993" y="376674"/>
                </a:lnTo>
                <a:lnTo>
                  <a:pt x="0" y="376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56550" y="5290728"/>
            <a:ext cx="3810963" cy="1346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8"/>
              </a:lnSpc>
              <a:spcBef>
                <a:spcPct val="0"/>
              </a:spcBef>
            </a:pPr>
            <a:r>
              <a:rPr lang="en-US" sz="3912">
                <a:solidFill>
                  <a:srgbClr val="FFFFFF"/>
                </a:solidFill>
                <a:latin typeface="DM Sans Bold"/>
              </a:rPr>
              <a:t>2. Data   Understanding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92241" y="7739853"/>
            <a:ext cx="839801" cy="839801"/>
            <a:chOff x="0" y="0"/>
            <a:chExt cx="1913890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0054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2075645" y="7971417"/>
            <a:ext cx="472992" cy="376674"/>
          </a:xfrm>
          <a:custGeom>
            <a:avLst/>
            <a:gdLst/>
            <a:ahLst/>
            <a:cxnLst/>
            <a:rect l="l" t="t" r="r" b="b"/>
            <a:pathLst>
              <a:path w="472992" h="376674">
                <a:moveTo>
                  <a:pt x="0" y="0"/>
                </a:moveTo>
                <a:lnTo>
                  <a:pt x="472993" y="0"/>
                </a:lnTo>
                <a:lnTo>
                  <a:pt x="472993" y="376674"/>
                </a:lnTo>
                <a:lnTo>
                  <a:pt x="0" y="376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256841" y="7673178"/>
            <a:ext cx="3810672" cy="1346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8"/>
              </a:lnSpc>
              <a:spcBef>
                <a:spcPct val="0"/>
              </a:spcBef>
            </a:pPr>
            <a:r>
              <a:rPr lang="en-US" sz="3912">
                <a:solidFill>
                  <a:srgbClr val="FFFFFF"/>
                </a:solidFill>
                <a:latin typeface="DM Sans Bold"/>
              </a:rPr>
              <a:t>3. Data Preprocesssing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119479"/>
            <a:ext cx="8738150" cy="108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50"/>
              </a:lnSpc>
              <a:spcBef>
                <a:spcPct val="0"/>
              </a:spcBef>
            </a:pPr>
            <a:r>
              <a:rPr lang="en-US" sz="6321">
                <a:solidFill>
                  <a:srgbClr val="FFFFFF"/>
                </a:solidFill>
                <a:latin typeface="DM Sans Bold"/>
              </a:rPr>
              <a:t>Content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948290" y="3120432"/>
            <a:ext cx="839801" cy="839801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0054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0131695" y="3351996"/>
            <a:ext cx="472992" cy="376674"/>
          </a:xfrm>
          <a:custGeom>
            <a:avLst/>
            <a:gdLst/>
            <a:ahLst/>
            <a:cxnLst/>
            <a:rect l="l" t="t" r="r" b="b"/>
            <a:pathLst>
              <a:path w="472992" h="376674">
                <a:moveTo>
                  <a:pt x="0" y="0"/>
                </a:moveTo>
                <a:lnTo>
                  <a:pt x="472992" y="0"/>
                </a:lnTo>
                <a:lnTo>
                  <a:pt x="472992" y="376674"/>
                </a:lnTo>
                <a:lnTo>
                  <a:pt x="0" y="376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583722" y="3285321"/>
            <a:ext cx="4080305" cy="65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2">
                <a:solidFill>
                  <a:srgbClr val="FFFFFF"/>
                </a:solidFill>
                <a:latin typeface="DM Sans Bold"/>
              </a:rPr>
              <a:t>4. Modelling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948290" y="5529100"/>
            <a:ext cx="839801" cy="839801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0054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0131695" y="5760664"/>
            <a:ext cx="472992" cy="376674"/>
          </a:xfrm>
          <a:custGeom>
            <a:avLst/>
            <a:gdLst/>
            <a:ahLst/>
            <a:cxnLst/>
            <a:rect l="l" t="t" r="r" b="b"/>
            <a:pathLst>
              <a:path w="472992" h="376674">
                <a:moveTo>
                  <a:pt x="0" y="0"/>
                </a:moveTo>
                <a:lnTo>
                  <a:pt x="472992" y="0"/>
                </a:lnTo>
                <a:lnTo>
                  <a:pt x="472992" y="376674"/>
                </a:lnTo>
                <a:lnTo>
                  <a:pt x="0" y="376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318686" y="5587263"/>
            <a:ext cx="3810963" cy="65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8"/>
              </a:lnSpc>
              <a:spcBef>
                <a:spcPct val="0"/>
              </a:spcBef>
            </a:pPr>
            <a:r>
              <a:rPr lang="en-US" sz="3912">
                <a:solidFill>
                  <a:srgbClr val="FFFFFF"/>
                </a:solidFill>
                <a:latin typeface="DM Sans Bold"/>
              </a:rPr>
              <a:t>5. Conclusion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948290" y="7679987"/>
            <a:ext cx="839801" cy="839801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0054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10131695" y="7911551"/>
            <a:ext cx="472992" cy="376674"/>
          </a:xfrm>
          <a:custGeom>
            <a:avLst/>
            <a:gdLst/>
            <a:ahLst/>
            <a:cxnLst/>
            <a:rect l="l" t="t" r="r" b="b"/>
            <a:pathLst>
              <a:path w="472992" h="376674">
                <a:moveTo>
                  <a:pt x="0" y="0"/>
                </a:moveTo>
                <a:lnTo>
                  <a:pt x="472992" y="0"/>
                </a:lnTo>
                <a:lnTo>
                  <a:pt x="472992" y="376674"/>
                </a:lnTo>
                <a:lnTo>
                  <a:pt x="0" y="376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1318686" y="7844876"/>
            <a:ext cx="4990719" cy="65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8"/>
              </a:lnSpc>
              <a:spcBef>
                <a:spcPct val="0"/>
              </a:spcBef>
            </a:pPr>
            <a:r>
              <a:rPr lang="en-US" sz="3912">
                <a:solidFill>
                  <a:srgbClr val="FFFFFF"/>
                </a:solidFill>
                <a:latin typeface="DM Sans Bold"/>
              </a:rPr>
              <a:t>6. Recommendation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3703" y="2479598"/>
            <a:ext cx="851943" cy="745450"/>
          </a:xfrm>
          <a:custGeom>
            <a:avLst/>
            <a:gdLst/>
            <a:ahLst/>
            <a:cxnLst/>
            <a:rect l="l" t="t" r="r" b="b"/>
            <a:pathLst>
              <a:path w="851943" h="745450">
                <a:moveTo>
                  <a:pt x="0" y="0"/>
                </a:moveTo>
                <a:lnTo>
                  <a:pt x="851943" y="0"/>
                </a:lnTo>
                <a:lnTo>
                  <a:pt x="851943" y="745450"/>
                </a:lnTo>
                <a:lnTo>
                  <a:pt x="0" y="74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53296" y="2371483"/>
            <a:ext cx="3476113" cy="4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3"/>
              </a:lnSpc>
              <a:spcBef>
                <a:spcPct val="0"/>
              </a:spcBef>
            </a:pPr>
            <a:r>
              <a:rPr lang="en-US" sz="2809">
                <a:solidFill>
                  <a:srgbClr val="FFFFFF"/>
                </a:solidFill>
                <a:latin typeface="DM Sans Bold"/>
              </a:rPr>
              <a:t>Context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3296" y="3021227"/>
            <a:ext cx="3685059" cy="2736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300" lvl="1" indent="-242650">
              <a:lnSpc>
                <a:spcPts val="3551"/>
              </a:lnSpc>
              <a:buFont typeface="Arial"/>
              <a:buChar char="•"/>
            </a:pPr>
            <a:r>
              <a:rPr lang="en-US" sz="2247" dirty="0">
                <a:solidFill>
                  <a:srgbClr val="ACACAC"/>
                </a:solidFill>
                <a:latin typeface="DM Sans"/>
              </a:rPr>
              <a:t>Cars are one of the most needed modes of transportation in Saudi</a:t>
            </a:r>
          </a:p>
          <a:p>
            <a:pPr marL="485300" lvl="1" indent="-242650">
              <a:lnSpc>
                <a:spcPts val="3551"/>
              </a:lnSpc>
              <a:buFont typeface="Arial"/>
              <a:buChar char="•"/>
            </a:pPr>
            <a:r>
              <a:rPr lang="en-US" sz="2247" dirty="0" err="1">
                <a:solidFill>
                  <a:srgbClr val="ACACAC"/>
                </a:solidFill>
                <a:latin typeface="DM Sans"/>
              </a:rPr>
              <a:t>Arabia.Used</a:t>
            </a:r>
            <a:r>
              <a:rPr lang="en-US" sz="2247" dirty="0">
                <a:solidFill>
                  <a:srgbClr val="ACACAC"/>
                </a:solidFill>
                <a:latin typeface="DM Sans"/>
              </a:rPr>
              <a:t> cars have a 2x market compared to new cars.</a:t>
            </a:r>
          </a:p>
        </p:txBody>
      </p:sp>
      <p:sp>
        <p:nvSpPr>
          <p:cNvPr id="5" name="Freeform 5"/>
          <p:cNvSpPr/>
          <p:nvPr/>
        </p:nvSpPr>
        <p:spPr>
          <a:xfrm>
            <a:off x="7570115" y="5849054"/>
            <a:ext cx="851943" cy="793372"/>
          </a:xfrm>
          <a:custGeom>
            <a:avLst/>
            <a:gdLst/>
            <a:ahLst/>
            <a:cxnLst/>
            <a:rect l="l" t="t" r="r" b="b"/>
            <a:pathLst>
              <a:path w="851943" h="793372">
                <a:moveTo>
                  <a:pt x="0" y="0"/>
                </a:moveTo>
                <a:lnTo>
                  <a:pt x="851943" y="0"/>
                </a:lnTo>
                <a:lnTo>
                  <a:pt x="851943" y="793372"/>
                </a:lnTo>
                <a:lnTo>
                  <a:pt x="0" y="79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65035" y="2467414"/>
            <a:ext cx="3666520" cy="4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3"/>
              </a:lnSpc>
              <a:spcBef>
                <a:spcPct val="0"/>
              </a:spcBef>
            </a:pPr>
            <a:r>
              <a:rPr lang="en-US" sz="2809">
                <a:solidFill>
                  <a:srgbClr val="FFFFFF"/>
                </a:solidFill>
                <a:latin typeface="DM Sans Bold"/>
              </a:rPr>
              <a:t>Goal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48029" y="3006474"/>
            <a:ext cx="3666018" cy="181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1"/>
              </a:lnSpc>
            </a:pPr>
            <a:r>
              <a:rPr lang="en-US" sz="2247" dirty="0">
                <a:solidFill>
                  <a:srgbClr val="ACACAC"/>
                </a:solidFill>
                <a:latin typeface="DM Sans"/>
              </a:rPr>
              <a:t>Create a Machine Learning model that can predict accurate and competitive used car prices.</a:t>
            </a:r>
          </a:p>
        </p:txBody>
      </p:sp>
      <p:sp>
        <p:nvSpPr>
          <p:cNvPr id="8" name="Freeform 8"/>
          <p:cNvSpPr/>
          <p:nvPr/>
        </p:nvSpPr>
        <p:spPr>
          <a:xfrm>
            <a:off x="841208" y="7260552"/>
            <a:ext cx="676932" cy="592316"/>
          </a:xfrm>
          <a:custGeom>
            <a:avLst/>
            <a:gdLst/>
            <a:ahLst/>
            <a:cxnLst/>
            <a:rect l="l" t="t" r="r" b="b"/>
            <a:pathLst>
              <a:path w="676932" h="592316">
                <a:moveTo>
                  <a:pt x="0" y="0"/>
                </a:moveTo>
                <a:lnTo>
                  <a:pt x="676933" y="0"/>
                </a:lnTo>
                <a:lnTo>
                  <a:pt x="676933" y="592315"/>
                </a:lnTo>
                <a:lnTo>
                  <a:pt x="0" y="592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65537" y="5580059"/>
            <a:ext cx="3666018" cy="4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3"/>
              </a:lnSpc>
              <a:spcBef>
                <a:spcPct val="0"/>
              </a:spcBef>
            </a:pPr>
            <a:r>
              <a:rPr lang="en-US" sz="2809">
                <a:solidFill>
                  <a:srgbClr val="FFFFFF"/>
                </a:solidFill>
                <a:latin typeface="DM Sans Bold"/>
              </a:rPr>
              <a:t>Analytic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48029" y="6160015"/>
            <a:ext cx="3666018" cy="2736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1"/>
              </a:lnSpc>
            </a:pPr>
            <a:r>
              <a:rPr lang="en-US" sz="2247" dirty="0">
                <a:solidFill>
                  <a:srgbClr val="ACACAC"/>
                </a:solidFill>
                <a:latin typeface="DM Sans"/>
              </a:rPr>
              <a:t>Analysis of patterns or trends in features that distinguish one model from another and then create a regression model to predict used car prices.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7570115" y="2524564"/>
            <a:ext cx="851943" cy="725216"/>
          </a:xfrm>
          <a:custGeom>
            <a:avLst/>
            <a:gdLst/>
            <a:ahLst/>
            <a:cxnLst/>
            <a:rect l="l" t="t" r="r" b="b"/>
            <a:pathLst>
              <a:path w="851943" h="725216">
                <a:moveTo>
                  <a:pt x="0" y="0"/>
                </a:moveTo>
                <a:lnTo>
                  <a:pt x="851943" y="0"/>
                </a:lnTo>
                <a:lnTo>
                  <a:pt x="851943" y="725216"/>
                </a:lnTo>
                <a:lnTo>
                  <a:pt x="0" y="725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13154" y="7203402"/>
            <a:ext cx="3976178" cy="4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3"/>
              </a:lnSpc>
              <a:spcBef>
                <a:spcPct val="0"/>
              </a:spcBef>
            </a:pPr>
            <a:r>
              <a:rPr lang="en-US" sz="2809">
                <a:solidFill>
                  <a:srgbClr val="FFFFFF"/>
                </a:solidFill>
                <a:latin typeface="DM Sans Bold"/>
              </a:rPr>
              <a:t>Problem Statement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3313" y="7815064"/>
            <a:ext cx="3666018" cy="181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1"/>
              </a:lnSpc>
            </a:pPr>
            <a:r>
              <a:rPr lang="en-US" sz="2247" dirty="0">
                <a:solidFill>
                  <a:srgbClr val="ACACAC"/>
                </a:solidFill>
                <a:latin typeface="DM Sans"/>
              </a:rPr>
              <a:t>The difficulty of determining accurate and competitive used car prices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104966" y="1030708"/>
            <a:ext cx="4178572" cy="8225584"/>
          </a:xfrm>
          <a:custGeom>
            <a:avLst/>
            <a:gdLst/>
            <a:ahLst/>
            <a:cxnLst/>
            <a:rect l="l" t="t" r="r" b="b"/>
            <a:pathLst>
              <a:path w="4178572" h="8225584">
                <a:moveTo>
                  <a:pt x="0" y="0"/>
                </a:moveTo>
                <a:lnTo>
                  <a:pt x="4178571" y="0"/>
                </a:lnTo>
                <a:lnTo>
                  <a:pt x="4178571" y="8225584"/>
                </a:lnTo>
                <a:lnTo>
                  <a:pt x="0" y="8225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23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10008" y="722859"/>
            <a:ext cx="14320214" cy="108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50"/>
              </a:lnSpc>
              <a:spcBef>
                <a:spcPct val="0"/>
              </a:spcBef>
            </a:pPr>
            <a:r>
              <a:rPr lang="en-US" sz="6321">
                <a:solidFill>
                  <a:srgbClr val="FAFAFA"/>
                </a:solidFill>
                <a:latin typeface="DM Sans Bold"/>
              </a:rPr>
              <a:t>Business Problem Understanding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2661" y="1991692"/>
            <a:ext cx="8111339" cy="7264600"/>
            <a:chOff x="0" y="0"/>
            <a:chExt cx="2492561" cy="2232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2561" cy="2232363"/>
            </a:xfrm>
            <a:custGeom>
              <a:avLst/>
              <a:gdLst/>
              <a:ahLst/>
              <a:cxnLst/>
              <a:rect l="l" t="t" r="r" b="b"/>
              <a:pathLst>
                <a:path w="2492561" h="2232363">
                  <a:moveTo>
                    <a:pt x="0" y="0"/>
                  </a:moveTo>
                  <a:lnTo>
                    <a:pt x="2492561" y="0"/>
                  </a:lnTo>
                  <a:lnTo>
                    <a:pt x="2492561" y="2232363"/>
                  </a:lnTo>
                  <a:lnTo>
                    <a:pt x="0" y="2232363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32661" y="1030708"/>
            <a:ext cx="7716256" cy="7811755"/>
          </a:xfrm>
          <a:custGeom>
            <a:avLst/>
            <a:gdLst/>
            <a:ahLst/>
            <a:cxnLst/>
            <a:rect l="l" t="t" r="r" b="b"/>
            <a:pathLst>
              <a:path w="7716256" h="7811755">
                <a:moveTo>
                  <a:pt x="0" y="0"/>
                </a:moveTo>
                <a:lnTo>
                  <a:pt x="7716256" y="0"/>
                </a:lnTo>
                <a:lnTo>
                  <a:pt x="7716256" y="7811755"/>
                </a:lnTo>
                <a:lnTo>
                  <a:pt x="0" y="7811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059" b="-2405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943926" y="3712030"/>
            <a:ext cx="7315374" cy="276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837" lvl="1" indent="-307419">
              <a:lnSpc>
                <a:spcPts val="4499"/>
              </a:lnSpc>
              <a:buFont typeface="Arial"/>
              <a:buChar char="•"/>
            </a:pPr>
            <a:r>
              <a:rPr lang="en-US" sz="2847">
                <a:solidFill>
                  <a:srgbClr val="000000"/>
                </a:solidFill>
                <a:latin typeface="DM Sans Bold"/>
              </a:rPr>
              <a:t>MAE, Mean Absolute Error</a:t>
            </a:r>
          </a:p>
          <a:p>
            <a:pPr marL="614837" lvl="1" indent="-307419">
              <a:lnSpc>
                <a:spcPts val="4499"/>
              </a:lnSpc>
              <a:buFont typeface="Arial"/>
              <a:buChar char="•"/>
            </a:pPr>
            <a:r>
              <a:rPr lang="en-US" sz="2847">
                <a:solidFill>
                  <a:srgbClr val="000000"/>
                </a:solidFill>
                <a:latin typeface="DM Sans Bold"/>
              </a:rPr>
              <a:t>MAPE, Mean Absolute Percentage Error</a:t>
            </a:r>
          </a:p>
          <a:p>
            <a:pPr marL="614837" lvl="1" indent="-307419">
              <a:lnSpc>
                <a:spcPts val="4499"/>
              </a:lnSpc>
              <a:buFont typeface="Arial"/>
              <a:buChar char="•"/>
            </a:pPr>
            <a:r>
              <a:rPr lang="en-US" sz="2847">
                <a:solidFill>
                  <a:srgbClr val="000000"/>
                </a:solidFill>
                <a:latin typeface="DM Sans Bold"/>
              </a:rPr>
              <a:t> RMSLE, Root Mean Squared Log Error</a:t>
            </a:r>
          </a:p>
          <a:p>
            <a:pPr marL="614837" lvl="1" indent="-307419">
              <a:lnSpc>
                <a:spcPts val="4499"/>
              </a:lnSpc>
              <a:buFont typeface="Arial"/>
              <a:buChar char="•"/>
            </a:pPr>
            <a:r>
              <a:rPr lang="en-US" sz="2847">
                <a:solidFill>
                  <a:srgbClr val="000000"/>
                </a:solidFill>
                <a:latin typeface="DM Sans Bold"/>
              </a:rPr>
              <a:t>R-SQUARE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39966" y="660772"/>
            <a:ext cx="7988405" cy="200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65"/>
              </a:lnSpc>
            </a:pPr>
            <a:r>
              <a:rPr lang="en-US" sz="6321">
                <a:solidFill>
                  <a:srgbClr val="000000"/>
                </a:solidFill>
                <a:latin typeface="DM Sans Bold"/>
              </a:rPr>
              <a:t>Evaluation</a:t>
            </a:r>
          </a:p>
          <a:p>
            <a:pPr>
              <a:lnSpc>
                <a:spcPts val="7965"/>
              </a:lnSpc>
            </a:pPr>
            <a:r>
              <a:rPr lang="en-US" sz="6321">
                <a:solidFill>
                  <a:srgbClr val="000000"/>
                </a:solidFill>
                <a:latin typeface="DM Sans Bold"/>
              </a:rPr>
              <a:t>Metrics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6699698"/>
            <a:ext cx="4147785" cy="3040981"/>
          </a:xfrm>
          <a:custGeom>
            <a:avLst/>
            <a:gdLst/>
            <a:ahLst/>
            <a:cxnLst/>
            <a:rect l="l" t="t" r="r" b="b"/>
            <a:pathLst>
              <a:path w="4147785" h="3040981">
                <a:moveTo>
                  <a:pt x="0" y="0"/>
                </a:moveTo>
                <a:lnTo>
                  <a:pt x="4147785" y="0"/>
                </a:lnTo>
                <a:lnTo>
                  <a:pt x="4147785" y="3040981"/>
                </a:lnTo>
                <a:lnTo>
                  <a:pt x="0" y="3040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002" r="-11002" b="-10558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7326" y="1715951"/>
            <a:ext cx="8111841" cy="5755994"/>
            <a:chOff x="0" y="0"/>
            <a:chExt cx="2962112" cy="2101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2112" cy="2101853"/>
            </a:xfrm>
            <a:custGeom>
              <a:avLst/>
              <a:gdLst/>
              <a:ahLst/>
              <a:cxnLst/>
              <a:rect l="l" t="t" r="r" b="b"/>
              <a:pathLst>
                <a:path w="2962112" h="2101853">
                  <a:moveTo>
                    <a:pt x="0" y="0"/>
                  </a:moveTo>
                  <a:lnTo>
                    <a:pt x="2962112" y="0"/>
                  </a:lnTo>
                  <a:lnTo>
                    <a:pt x="2962112" y="2101853"/>
                  </a:lnTo>
                  <a:lnTo>
                    <a:pt x="0" y="2101853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456711" y="1715951"/>
            <a:ext cx="7542457" cy="5755994"/>
          </a:xfrm>
          <a:custGeom>
            <a:avLst/>
            <a:gdLst/>
            <a:ahLst/>
            <a:cxnLst/>
            <a:rect l="l" t="t" r="r" b="b"/>
            <a:pathLst>
              <a:path w="7542457" h="5755994">
                <a:moveTo>
                  <a:pt x="0" y="0"/>
                </a:moveTo>
                <a:lnTo>
                  <a:pt x="7542457" y="0"/>
                </a:lnTo>
                <a:lnTo>
                  <a:pt x="7542457" y="5755994"/>
                </a:lnTo>
                <a:lnTo>
                  <a:pt x="0" y="575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86" r="-29531" b="-22157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19722" y="6372841"/>
            <a:ext cx="5279446" cy="2198207"/>
            <a:chOff x="0" y="0"/>
            <a:chExt cx="1927837" cy="8026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7837" cy="802695"/>
            </a:xfrm>
            <a:custGeom>
              <a:avLst/>
              <a:gdLst/>
              <a:ahLst/>
              <a:cxnLst/>
              <a:rect l="l" t="t" r="r" b="b"/>
              <a:pathLst>
                <a:path w="1927837" h="802695">
                  <a:moveTo>
                    <a:pt x="0" y="0"/>
                  </a:moveTo>
                  <a:lnTo>
                    <a:pt x="1927837" y="0"/>
                  </a:lnTo>
                  <a:lnTo>
                    <a:pt x="1927837" y="802695"/>
                  </a:lnTo>
                  <a:lnTo>
                    <a:pt x="0" y="802695"/>
                  </a:lnTo>
                  <a:close/>
                </a:path>
              </a:pathLst>
            </a:custGeom>
            <a:solidFill>
              <a:srgbClr val="2B202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511025" y="6711925"/>
            <a:ext cx="1848419" cy="90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3"/>
              </a:lnSpc>
              <a:spcBef>
                <a:spcPct val="0"/>
              </a:spcBef>
            </a:pPr>
            <a:r>
              <a:rPr lang="en-US" sz="5338">
                <a:solidFill>
                  <a:srgbClr val="FD0054"/>
                </a:solidFill>
                <a:latin typeface="DM Sans Bold"/>
              </a:rPr>
              <a:t>5624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53591" y="7748597"/>
            <a:ext cx="809015" cy="37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  <a:spcBef>
                <a:spcPct val="0"/>
              </a:spcBef>
            </a:pPr>
            <a:r>
              <a:rPr lang="en-US" sz="2247" dirty="0">
                <a:solidFill>
                  <a:srgbClr val="FFFFFF"/>
                </a:solidFill>
                <a:latin typeface="DM Sans"/>
              </a:rPr>
              <a:t>row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13718" y="6711925"/>
            <a:ext cx="1494146" cy="90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3"/>
              </a:lnSpc>
              <a:spcBef>
                <a:spcPct val="0"/>
              </a:spcBef>
            </a:pPr>
            <a:r>
              <a:rPr lang="en-US" sz="5338">
                <a:solidFill>
                  <a:srgbClr val="FD0054"/>
                </a:solidFill>
                <a:latin typeface="DM Sans Bold"/>
              </a:rPr>
              <a:t>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85001" y="7748597"/>
            <a:ext cx="1151580" cy="37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  <a:spcBef>
                <a:spcPct val="0"/>
              </a:spcBef>
            </a:pPr>
            <a:r>
              <a:rPr lang="en-US" sz="2247" dirty="0">
                <a:solidFill>
                  <a:srgbClr val="FFFFFF"/>
                </a:solidFill>
                <a:latin typeface="DM Sans"/>
              </a:rPr>
              <a:t>column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68869" y="5342196"/>
            <a:ext cx="480337" cy="377065"/>
          </a:xfrm>
          <a:custGeom>
            <a:avLst/>
            <a:gdLst/>
            <a:ahLst/>
            <a:cxnLst/>
            <a:rect l="l" t="t" r="r" b="b"/>
            <a:pathLst>
              <a:path w="480337" h="377065">
                <a:moveTo>
                  <a:pt x="0" y="0"/>
                </a:moveTo>
                <a:lnTo>
                  <a:pt x="480337" y="0"/>
                </a:lnTo>
                <a:lnTo>
                  <a:pt x="480337" y="377065"/>
                </a:lnTo>
                <a:lnTo>
                  <a:pt x="0" y="377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677851"/>
            <a:ext cx="7316408" cy="199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65"/>
              </a:lnSpc>
            </a:pPr>
            <a:r>
              <a:rPr lang="en-US" sz="6321">
                <a:solidFill>
                  <a:srgbClr val="000000"/>
                </a:solidFill>
                <a:latin typeface="DM Sans Bold"/>
              </a:rPr>
              <a:t>Data Understanding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16356" y="5095875"/>
            <a:ext cx="5519221" cy="236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6"/>
              </a:lnSpc>
            </a:pPr>
            <a:r>
              <a:rPr lang="en-US" sz="2247" dirty="0">
                <a:solidFill>
                  <a:srgbClr val="000000"/>
                </a:solidFill>
                <a:latin typeface="DM Sans"/>
              </a:rPr>
              <a:t>Numeric Variable :</a:t>
            </a:r>
          </a:p>
          <a:p>
            <a:pPr>
              <a:lnSpc>
                <a:spcPts val="3146"/>
              </a:lnSpc>
            </a:pPr>
            <a:r>
              <a:rPr lang="en-US" sz="2247" dirty="0">
                <a:solidFill>
                  <a:srgbClr val="000000"/>
                </a:solidFill>
                <a:latin typeface="DM Sans"/>
              </a:rPr>
              <a:t>Price, Year, </a:t>
            </a:r>
            <a:r>
              <a:rPr lang="en-US" sz="2247" dirty="0" err="1">
                <a:solidFill>
                  <a:srgbClr val="000000"/>
                </a:solidFill>
                <a:latin typeface="DM Sans"/>
              </a:rPr>
              <a:t>Engine_Size</a:t>
            </a:r>
            <a:r>
              <a:rPr lang="en-US" sz="2247" dirty="0">
                <a:solidFill>
                  <a:srgbClr val="000000"/>
                </a:solidFill>
                <a:latin typeface="DM Sans"/>
              </a:rPr>
              <a:t>, Mileage</a:t>
            </a:r>
          </a:p>
          <a:p>
            <a:pPr>
              <a:lnSpc>
                <a:spcPts val="3146"/>
              </a:lnSpc>
            </a:pPr>
            <a:endParaRPr lang="en-US" sz="2247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146"/>
              </a:lnSpc>
            </a:pPr>
            <a:r>
              <a:rPr lang="en-US" sz="2247" dirty="0">
                <a:solidFill>
                  <a:srgbClr val="000000"/>
                </a:solidFill>
                <a:latin typeface="DM Sans"/>
              </a:rPr>
              <a:t>Categoric Variable :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247" dirty="0">
                <a:solidFill>
                  <a:srgbClr val="000000"/>
                </a:solidFill>
                <a:latin typeface="DM Sans"/>
              </a:rPr>
              <a:t>Type, Region, Make, </a:t>
            </a:r>
            <a:r>
              <a:rPr lang="en-US" sz="2247" dirty="0" err="1">
                <a:solidFill>
                  <a:srgbClr val="000000"/>
                </a:solidFill>
                <a:latin typeface="DM Sans"/>
              </a:rPr>
              <a:t>Gear_Type</a:t>
            </a:r>
            <a:r>
              <a:rPr lang="en-US" sz="2247" dirty="0">
                <a:solidFill>
                  <a:srgbClr val="000000"/>
                </a:solidFill>
                <a:latin typeface="DM Sans"/>
              </a:rPr>
              <a:t>, Origin, Negotiable, dan Options.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788195"/>
            <a:ext cx="6417814" cy="64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5"/>
              </a:lnSpc>
            </a:pPr>
            <a:r>
              <a:rPr lang="en-US" sz="4091">
                <a:solidFill>
                  <a:srgbClr val="000000"/>
                </a:solidFill>
                <a:latin typeface="DM Sans"/>
              </a:rPr>
              <a:t>Saudi Arabia Used Cars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68869" y="6628167"/>
            <a:ext cx="480337" cy="377065"/>
          </a:xfrm>
          <a:custGeom>
            <a:avLst/>
            <a:gdLst/>
            <a:ahLst/>
            <a:cxnLst/>
            <a:rect l="l" t="t" r="r" b="b"/>
            <a:pathLst>
              <a:path w="480337" h="377065">
                <a:moveTo>
                  <a:pt x="0" y="0"/>
                </a:moveTo>
                <a:lnTo>
                  <a:pt x="480337" y="0"/>
                </a:lnTo>
                <a:lnTo>
                  <a:pt x="480337" y="377065"/>
                </a:lnTo>
                <a:lnTo>
                  <a:pt x="0" y="377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649447"/>
            <a:chOff x="0" y="0"/>
            <a:chExt cx="4816593" cy="12245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24546"/>
            </a:xfrm>
            <a:custGeom>
              <a:avLst/>
              <a:gdLst/>
              <a:ahLst/>
              <a:cxnLst/>
              <a:rect l="l" t="t" r="r" b="b"/>
              <a:pathLst>
                <a:path w="4816592" h="1224546">
                  <a:moveTo>
                    <a:pt x="0" y="0"/>
                  </a:moveTo>
                  <a:lnTo>
                    <a:pt x="4816592" y="0"/>
                  </a:lnTo>
                  <a:lnTo>
                    <a:pt x="4816592" y="1224546"/>
                  </a:lnTo>
                  <a:lnTo>
                    <a:pt x="0" y="1224546"/>
                  </a:lnTo>
                  <a:close/>
                </a:path>
              </a:pathLst>
            </a:custGeom>
            <a:solidFill>
              <a:srgbClr val="010C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4649447"/>
          </a:xfrm>
          <a:custGeom>
            <a:avLst/>
            <a:gdLst/>
            <a:ahLst/>
            <a:cxnLst/>
            <a:rect l="l" t="t" r="r" b="b"/>
            <a:pathLst>
              <a:path w="18288000" h="4649447">
                <a:moveTo>
                  <a:pt x="0" y="0"/>
                </a:moveTo>
                <a:lnTo>
                  <a:pt x="18288000" y="0"/>
                </a:lnTo>
                <a:lnTo>
                  <a:pt x="18288000" y="4649447"/>
                </a:lnTo>
                <a:lnTo>
                  <a:pt x="0" y="4649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t="-25027" b="-2198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502425" y="9245600"/>
            <a:ext cx="4675909" cy="1028700"/>
          </a:xfrm>
          <a:custGeom>
            <a:avLst/>
            <a:gdLst/>
            <a:ahLst/>
            <a:cxnLst/>
            <a:rect l="l" t="t" r="r" b="b"/>
            <a:pathLst>
              <a:path w="4675909" h="1028700">
                <a:moveTo>
                  <a:pt x="0" y="0"/>
                </a:moveTo>
                <a:lnTo>
                  <a:pt x="4675909" y="0"/>
                </a:lnTo>
                <a:lnTo>
                  <a:pt x="467590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91533" y="1565348"/>
            <a:ext cx="9059765" cy="151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69"/>
              </a:lnSpc>
            </a:pPr>
            <a:r>
              <a:rPr lang="en-US" sz="4700" dirty="0">
                <a:solidFill>
                  <a:srgbClr val="FFFFFF"/>
                </a:solidFill>
                <a:latin typeface="DM Sans"/>
              </a:rPr>
              <a:t>Data </a:t>
            </a:r>
          </a:p>
          <a:p>
            <a:pPr>
              <a:lnSpc>
                <a:spcPts val="5969"/>
              </a:lnSpc>
            </a:pPr>
            <a:r>
              <a:rPr lang="en-US" sz="4700" dirty="0">
                <a:solidFill>
                  <a:srgbClr val="FFFFFF"/>
                </a:solidFill>
                <a:latin typeface="DM Sans"/>
              </a:rPr>
              <a:t>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478" y="8436708"/>
            <a:ext cx="4918608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DM Sans"/>
              </a:rPr>
              <a:t>Missing Value = 0</a:t>
            </a:r>
          </a:p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DM Sans"/>
              </a:rPr>
              <a:t>Duplicate Data = 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72270" y="7842623"/>
            <a:ext cx="4918608" cy="233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DM Sans"/>
              </a:rPr>
              <a:t>Column drop: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DM Sans"/>
              </a:rPr>
              <a:t>Origin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DM Sans"/>
              </a:rPr>
              <a:t>Negotiable</a:t>
            </a:r>
          </a:p>
          <a:p>
            <a:pPr algn="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5092" y="6743700"/>
            <a:ext cx="2460652" cy="128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4031" dirty="0">
                <a:solidFill>
                  <a:srgbClr val="EA002B"/>
                </a:solidFill>
                <a:latin typeface="Open Sans Extra Bold Bold"/>
              </a:rPr>
              <a:t>Data Cleaning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9339" y="7069116"/>
            <a:ext cx="4255120" cy="126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3"/>
              </a:lnSpc>
            </a:pPr>
            <a:r>
              <a:rPr lang="en-US" sz="4002" dirty="0">
                <a:solidFill>
                  <a:srgbClr val="EA002B"/>
                </a:solidFill>
                <a:latin typeface="Open Sans Extra Bold Bold"/>
              </a:rPr>
              <a:t>Feature Selection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49029" y="8156776"/>
            <a:ext cx="4918608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DM Sans"/>
              </a:rPr>
              <a:t>Price &lt; 5000 SAR</a:t>
            </a: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DM Sans"/>
              </a:rPr>
              <a:t>Mileage &gt; 999999 KM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669080" y="7211989"/>
            <a:ext cx="2748082" cy="6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3"/>
              </a:lnSpc>
            </a:pPr>
            <a:r>
              <a:rPr lang="en-US" sz="4002" dirty="0">
                <a:solidFill>
                  <a:srgbClr val="EA002B"/>
                </a:solidFill>
                <a:latin typeface="Open Sans Extra Bold Bold"/>
              </a:rPr>
              <a:t>Outlier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52BED0-799C-BAB4-C5CF-3C687A547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98" y="-5590"/>
            <a:ext cx="12880098" cy="69267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465" t="2071" r="174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692833" y="2102667"/>
            <a:ext cx="8277566" cy="7364435"/>
          </a:xfrm>
          <a:custGeom>
            <a:avLst/>
            <a:gdLst/>
            <a:ahLst/>
            <a:cxnLst/>
            <a:rect l="l" t="t" r="r" b="b"/>
            <a:pathLst>
              <a:path w="8277566" h="7364435">
                <a:moveTo>
                  <a:pt x="0" y="0"/>
                </a:moveTo>
                <a:lnTo>
                  <a:pt x="8277565" y="0"/>
                </a:lnTo>
                <a:lnTo>
                  <a:pt x="8277565" y="7364435"/>
                </a:lnTo>
                <a:lnTo>
                  <a:pt x="0" y="7364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676657" y="2683688"/>
            <a:ext cx="7582643" cy="44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4"/>
              </a:lnSpc>
            </a:pPr>
            <a:r>
              <a:rPr lang="en-US" sz="3110" dirty="0">
                <a:solidFill>
                  <a:srgbClr val="FFFFFF"/>
                </a:solidFill>
                <a:latin typeface="DM Sans"/>
              </a:rPr>
              <a:t>Multicollinearity is then checked from the metrics:</a:t>
            </a:r>
          </a:p>
          <a:p>
            <a:pPr>
              <a:lnSpc>
                <a:spcPts val="4354"/>
              </a:lnSpc>
            </a:pPr>
            <a:endParaRPr lang="en-US" sz="3110" dirty="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4354"/>
              </a:lnSpc>
            </a:pPr>
            <a:r>
              <a:rPr lang="en-US" sz="3110" dirty="0">
                <a:solidFill>
                  <a:srgbClr val="FFFFFF"/>
                </a:solidFill>
                <a:latin typeface="DM Sans"/>
              </a:rPr>
              <a:t>Variables with VIF score</a:t>
            </a:r>
          </a:p>
          <a:p>
            <a:pPr marL="457200" indent="-457200">
              <a:lnSpc>
                <a:spcPts val="4354"/>
              </a:lnSpc>
              <a:buFont typeface="Arial" panose="020B0604020202020204" pitchFamily="34" charset="0"/>
              <a:buChar char="•"/>
            </a:pPr>
            <a:r>
              <a:rPr lang="en-US" sz="3110" dirty="0">
                <a:solidFill>
                  <a:srgbClr val="FFFFFF"/>
                </a:solidFill>
                <a:latin typeface="DM Sans"/>
              </a:rPr>
              <a:t>Year (7,096945)</a:t>
            </a:r>
          </a:p>
          <a:p>
            <a:pPr marL="457200" indent="-457200">
              <a:lnSpc>
                <a:spcPts val="4354"/>
              </a:lnSpc>
              <a:buFont typeface="Arial" panose="020B0604020202020204" pitchFamily="34" charset="0"/>
              <a:buChar char="•"/>
            </a:pPr>
            <a:r>
              <a:rPr lang="en-US" sz="3110" dirty="0" err="1">
                <a:solidFill>
                  <a:srgbClr val="FFFFFF"/>
                </a:solidFill>
                <a:latin typeface="DM Sans"/>
              </a:rPr>
              <a:t>Engine_Size</a:t>
            </a:r>
            <a:r>
              <a:rPr lang="en-US" sz="3110" dirty="0">
                <a:solidFill>
                  <a:srgbClr val="FFFFFF"/>
                </a:solidFill>
                <a:latin typeface="DM Sans"/>
              </a:rPr>
              <a:t> (6,820956)</a:t>
            </a:r>
          </a:p>
          <a:p>
            <a:pPr marL="457200" indent="-457200">
              <a:lnSpc>
                <a:spcPts val="4354"/>
              </a:lnSpc>
              <a:buFont typeface="Arial" panose="020B0604020202020204" pitchFamily="34" charset="0"/>
              <a:buChar char="•"/>
            </a:pPr>
            <a:r>
              <a:rPr lang="en-US" sz="3110" dirty="0">
                <a:solidFill>
                  <a:srgbClr val="FFFFFF"/>
                </a:solidFill>
                <a:latin typeface="DM Sans"/>
              </a:rPr>
              <a:t>Mileage (2,747905)</a:t>
            </a:r>
          </a:p>
          <a:p>
            <a:pPr marL="457200" indent="-457200">
              <a:lnSpc>
                <a:spcPts val="4354"/>
              </a:lnSpc>
              <a:buFont typeface="Arial" panose="020B0604020202020204" pitchFamily="34" charset="0"/>
              <a:buChar char="•"/>
            </a:pPr>
            <a:r>
              <a:rPr lang="en-US" sz="3110" dirty="0">
                <a:solidFill>
                  <a:srgbClr val="FFFFFF"/>
                </a:solidFill>
                <a:latin typeface="DM Sans"/>
              </a:rPr>
              <a:t>Price (2,795582)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81886"/>
            <a:ext cx="6355207" cy="79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  <a:spcBef>
                <a:spcPct val="0"/>
              </a:spcBef>
            </a:pPr>
            <a:r>
              <a:rPr lang="en-US" sz="4671">
                <a:solidFill>
                  <a:srgbClr val="FFFFFF"/>
                </a:solidFill>
                <a:latin typeface="DM Sans Bold"/>
              </a:rPr>
              <a:t>Correlation Matrix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649447"/>
            <a:chOff x="0" y="0"/>
            <a:chExt cx="4816593" cy="12245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24546"/>
            </a:xfrm>
            <a:custGeom>
              <a:avLst/>
              <a:gdLst/>
              <a:ahLst/>
              <a:cxnLst/>
              <a:rect l="l" t="t" r="r" b="b"/>
              <a:pathLst>
                <a:path w="4816592" h="1224546">
                  <a:moveTo>
                    <a:pt x="0" y="0"/>
                  </a:moveTo>
                  <a:lnTo>
                    <a:pt x="4816592" y="0"/>
                  </a:lnTo>
                  <a:lnTo>
                    <a:pt x="4816592" y="1224546"/>
                  </a:lnTo>
                  <a:lnTo>
                    <a:pt x="0" y="1224546"/>
                  </a:lnTo>
                  <a:close/>
                </a:path>
              </a:pathLst>
            </a:custGeom>
            <a:solidFill>
              <a:srgbClr val="010C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4649447"/>
          </a:xfrm>
          <a:custGeom>
            <a:avLst/>
            <a:gdLst/>
            <a:ahLst/>
            <a:cxnLst/>
            <a:rect l="l" t="t" r="r" b="b"/>
            <a:pathLst>
              <a:path w="18288000" h="4649447">
                <a:moveTo>
                  <a:pt x="0" y="0"/>
                </a:moveTo>
                <a:lnTo>
                  <a:pt x="18288000" y="0"/>
                </a:lnTo>
                <a:lnTo>
                  <a:pt x="18288000" y="4649447"/>
                </a:lnTo>
                <a:lnTo>
                  <a:pt x="0" y="4649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t="-25027" b="-2198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818334" y="766762"/>
            <a:ext cx="10639747" cy="2955541"/>
            <a:chOff x="0" y="0"/>
            <a:chExt cx="15470343" cy="42973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70343" cy="4297399"/>
            </a:xfrm>
            <a:custGeom>
              <a:avLst/>
              <a:gdLst/>
              <a:ahLst/>
              <a:cxnLst/>
              <a:rect l="l" t="t" r="r" b="b"/>
              <a:pathLst>
                <a:path w="15470343" h="4297399">
                  <a:moveTo>
                    <a:pt x="15244283" y="0"/>
                  </a:moveTo>
                  <a:lnTo>
                    <a:pt x="0" y="0"/>
                  </a:lnTo>
                  <a:lnTo>
                    <a:pt x="0" y="4297399"/>
                  </a:lnTo>
                  <a:lnTo>
                    <a:pt x="15470343" y="4297399"/>
                  </a:lnTo>
                  <a:lnTo>
                    <a:pt x="15470343" y="0"/>
                  </a:lnTo>
                  <a:lnTo>
                    <a:pt x="15244283" y="0"/>
                  </a:lnTo>
                  <a:close/>
                  <a:moveTo>
                    <a:pt x="15244283" y="4071339"/>
                  </a:moveTo>
                  <a:lnTo>
                    <a:pt x="228600" y="4071339"/>
                  </a:lnTo>
                  <a:lnTo>
                    <a:pt x="228600" y="228600"/>
                  </a:lnTo>
                  <a:lnTo>
                    <a:pt x="15244283" y="228600"/>
                  </a:lnTo>
                  <a:lnTo>
                    <a:pt x="15244283" y="407133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7174162" y="9258300"/>
            <a:ext cx="4675909" cy="1028700"/>
          </a:xfrm>
          <a:custGeom>
            <a:avLst/>
            <a:gdLst/>
            <a:ahLst/>
            <a:cxnLst/>
            <a:rect l="l" t="t" r="r" b="b"/>
            <a:pathLst>
              <a:path w="4675909" h="1028700">
                <a:moveTo>
                  <a:pt x="0" y="0"/>
                </a:moveTo>
                <a:lnTo>
                  <a:pt x="4675909" y="0"/>
                </a:lnTo>
                <a:lnTo>
                  <a:pt x="467590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614117" y="1490830"/>
            <a:ext cx="9059765" cy="73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9"/>
              </a:lnSpc>
            </a:pPr>
            <a:r>
              <a:rPr lang="en-US" sz="4700">
                <a:solidFill>
                  <a:srgbClr val="FFFFFF"/>
                </a:solidFill>
                <a:latin typeface="DM Sans"/>
              </a:rPr>
              <a:t>MODELLING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82512" y="5476620"/>
            <a:ext cx="4377929" cy="437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DM Sans"/>
              </a:rPr>
              <a:t>One Hot Encoder :</a:t>
            </a:r>
          </a:p>
          <a:p>
            <a:pPr marL="763684" lvl="1" indent="-381842" algn="just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000000"/>
                </a:solidFill>
                <a:latin typeface="DM Sans"/>
              </a:rPr>
              <a:t>Gear_Type</a:t>
            </a:r>
          </a:p>
          <a:p>
            <a:pPr marL="763684" lvl="1" indent="-381842" algn="just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000000"/>
                </a:solidFill>
                <a:latin typeface="DM Sans"/>
              </a:rPr>
              <a:t>Options</a:t>
            </a:r>
          </a:p>
          <a:p>
            <a:pPr algn="just">
              <a:lnSpc>
                <a:spcPts val="4952"/>
              </a:lnSpc>
            </a:pPr>
            <a:endParaRPr lang="en-US" sz="3537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4952"/>
              </a:lnSpc>
            </a:pPr>
            <a:r>
              <a:rPr lang="en-US" sz="3537">
                <a:solidFill>
                  <a:srgbClr val="000000"/>
                </a:solidFill>
                <a:latin typeface="DM Sans"/>
              </a:rPr>
              <a:t>Binary Encoder:</a:t>
            </a:r>
          </a:p>
          <a:p>
            <a:pPr marL="763684" lvl="1" indent="-381842" algn="just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000000"/>
                </a:solidFill>
                <a:latin typeface="DM Sans"/>
              </a:rPr>
              <a:t>Region</a:t>
            </a:r>
          </a:p>
          <a:p>
            <a:pPr marL="763684" lvl="1" indent="-381842" algn="just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000000"/>
                </a:solidFill>
                <a:latin typeface="DM Sans"/>
              </a:rPr>
              <a:t>Make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14578" y="6460126"/>
            <a:ext cx="491860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M Sans"/>
              </a:rPr>
              <a:t>70 Train : 30 Test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7207" y="6920796"/>
            <a:ext cx="2748082" cy="71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sz="4502">
                <a:solidFill>
                  <a:srgbClr val="EA002B"/>
                </a:solidFill>
                <a:latin typeface="Open Sans Extra Bold Bold"/>
              </a:rPr>
              <a:t>Encoding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59288" y="5514720"/>
            <a:ext cx="6700012" cy="69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1"/>
              </a:lnSpc>
            </a:pPr>
            <a:r>
              <a:rPr lang="en-US" sz="4402">
                <a:solidFill>
                  <a:srgbClr val="EA002B"/>
                </a:solidFill>
                <a:latin typeface="Open Sans Extra Bold Bold"/>
              </a:rPr>
              <a:t>Split Data Train : Test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95927" y="3744102"/>
            <a:ext cx="8603973" cy="6199575"/>
            <a:chOff x="0" y="0"/>
            <a:chExt cx="3141818" cy="22638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1818" cy="2263831"/>
            </a:xfrm>
            <a:custGeom>
              <a:avLst/>
              <a:gdLst/>
              <a:ahLst/>
              <a:cxnLst/>
              <a:rect l="l" t="t" r="r" b="b"/>
              <a:pathLst>
                <a:path w="3141818" h="2263831">
                  <a:moveTo>
                    <a:pt x="0" y="0"/>
                  </a:moveTo>
                  <a:lnTo>
                    <a:pt x="3141818" y="0"/>
                  </a:lnTo>
                  <a:lnTo>
                    <a:pt x="3141818" y="2263831"/>
                  </a:lnTo>
                  <a:lnTo>
                    <a:pt x="0" y="22638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-707866" y="4518654"/>
            <a:ext cx="6522167" cy="3172292"/>
          </a:xfrm>
          <a:custGeom>
            <a:avLst/>
            <a:gdLst/>
            <a:ahLst/>
            <a:cxnLst/>
            <a:rect l="l" t="t" r="r" b="b"/>
            <a:pathLst>
              <a:path w="6522167" h="3172292">
                <a:moveTo>
                  <a:pt x="6522166" y="0"/>
                </a:moveTo>
                <a:lnTo>
                  <a:pt x="0" y="0"/>
                </a:lnTo>
                <a:lnTo>
                  <a:pt x="0" y="3172292"/>
                </a:lnTo>
                <a:lnTo>
                  <a:pt x="6522166" y="3172292"/>
                </a:lnTo>
                <a:lnTo>
                  <a:pt x="6522166" y="0"/>
                </a:lnTo>
                <a:close/>
              </a:path>
            </a:pathLst>
          </a:custGeom>
          <a:blipFill>
            <a:blip r:embed="rId2"/>
            <a:stretch>
              <a:fillRect l="-7709" t="-46821" r="-11663" b="-3724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069060" y="3744102"/>
            <a:ext cx="7883360" cy="417352"/>
            <a:chOff x="0" y="0"/>
            <a:chExt cx="2878680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78680" cy="152400"/>
            </a:xfrm>
            <a:custGeom>
              <a:avLst/>
              <a:gdLst/>
              <a:ahLst/>
              <a:cxnLst/>
              <a:rect l="l" t="t" r="r" b="b"/>
              <a:pathLst>
                <a:path w="2878680" h="152400">
                  <a:moveTo>
                    <a:pt x="0" y="0"/>
                  </a:moveTo>
                  <a:lnTo>
                    <a:pt x="2878680" y="0"/>
                  </a:lnTo>
                  <a:lnTo>
                    <a:pt x="287868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A8003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936250" y="1024829"/>
            <a:ext cx="9670217" cy="75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5"/>
              </a:lnSpc>
              <a:spcBef>
                <a:spcPct val="0"/>
              </a:spcBef>
            </a:pPr>
            <a:r>
              <a:rPr lang="en-US" sz="4418">
                <a:solidFill>
                  <a:srgbClr val="FAFAFA"/>
                </a:solidFill>
                <a:latin typeface="DM Sans Bold"/>
              </a:rPr>
              <a:t>CHOOSING BENCHMARK MODEL</a:t>
            </a:r>
          </a:p>
        </p:txBody>
      </p:sp>
      <p:sp>
        <p:nvSpPr>
          <p:cNvPr id="8" name="Freeform 8"/>
          <p:cNvSpPr/>
          <p:nvPr/>
        </p:nvSpPr>
        <p:spPr>
          <a:xfrm>
            <a:off x="6208045" y="2434801"/>
            <a:ext cx="12511725" cy="7541415"/>
          </a:xfrm>
          <a:custGeom>
            <a:avLst/>
            <a:gdLst/>
            <a:ahLst/>
            <a:cxnLst/>
            <a:rect l="l" t="t" r="r" b="b"/>
            <a:pathLst>
              <a:path w="12511725" h="7541415">
                <a:moveTo>
                  <a:pt x="0" y="0"/>
                </a:moveTo>
                <a:lnTo>
                  <a:pt x="12511725" y="0"/>
                </a:lnTo>
                <a:lnTo>
                  <a:pt x="12511725" y="7541415"/>
                </a:lnTo>
                <a:lnTo>
                  <a:pt x="0" y="7541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587" t="-73530" r="-139371" b="-7093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5080" y="7851084"/>
            <a:ext cx="5519221" cy="167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6"/>
              </a:lnSpc>
            </a:pPr>
            <a:r>
              <a:rPr lang="en-US" sz="2347" dirty="0">
                <a:solidFill>
                  <a:srgbClr val="000000"/>
                </a:solidFill>
                <a:latin typeface="DM Sans"/>
              </a:rPr>
              <a:t>The </a:t>
            </a:r>
            <a:r>
              <a:rPr lang="en-US" sz="2347" dirty="0" err="1">
                <a:solidFill>
                  <a:srgbClr val="000000"/>
                </a:solidFill>
                <a:latin typeface="DM Sans"/>
              </a:rPr>
              <a:t>CatBoostRegressor</a:t>
            </a:r>
            <a:r>
              <a:rPr lang="en-US" sz="2347" dirty="0">
                <a:solidFill>
                  <a:srgbClr val="000000"/>
                </a:solidFill>
                <a:latin typeface="DM Sans"/>
              </a:rPr>
              <a:t> model has the best values for most evaluation metrics, having the lowest values for MAE, MAPE, RMSLE, and the highest for R-square.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657</Words>
  <Application>Microsoft Office PowerPoint</Application>
  <PresentationFormat>Custom</PresentationFormat>
  <Paragraphs>100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DM Sans</vt:lpstr>
      <vt:lpstr>Arial</vt:lpstr>
      <vt:lpstr>Open Sans Extra Bold Bold</vt:lpstr>
      <vt:lpstr>DM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Red Car Rental &amp; Auto Dealer Presentation Template</dc:title>
  <cp:lastModifiedBy>Hesti Solikah</cp:lastModifiedBy>
  <cp:revision>5</cp:revision>
  <dcterms:created xsi:type="dcterms:W3CDTF">2006-08-16T00:00:00Z</dcterms:created>
  <dcterms:modified xsi:type="dcterms:W3CDTF">2023-06-19T10:17:47Z</dcterms:modified>
  <dc:identifier>DAFmEoodnow</dc:identifier>
</cp:coreProperties>
</file>